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257" r:id="rId3"/>
    <p:sldId id="258" r:id="rId4"/>
    <p:sldId id="265" r:id="rId5"/>
    <p:sldId id="266" r:id="rId6"/>
    <p:sldId id="267" r:id="rId7"/>
    <p:sldId id="268" r:id="rId8"/>
    <p:sldId id="295" r:id="rId9"/>
    <p:sldId id="296" r:id="rId10"/>
    <p:sldId id="297" r:id="rId11"/>
    <p:sldId id="298" r:id="rId12"/>
    <p:sldId id="299" r:id="rId13"/>
    <p:sldId id="300" r:id="rId14"/>
    <p:sldId id="301" r:id="rId15"/>
    <p:sldId id="259" r:id="rId16"/>
    <p:sldId id="269" r:id="rId17"/>
    <p:sldId id="270" r:id="rId18"/>
    <p:sldId id="271" r:id="rId19"/>
    <p:sldId id="272" r:id="rId20"/>
    <p:sldId id="273" r:id="rId21"/>
    <p:sldId id="274" r:id="rId22"/>
    <p:sldId id="260" r:id="rId23"/>
    <p:sldId id="275" r:id="rId24"/>
    <p:sldId id="277" r:id="rId25"/>
    <p:sldId id="278" r:id="rId26"/>
    <p:sldId id="279" r:id="rId27"/>
    <p:sldId id="280" r:id="rId28"/>
    <p:sldId id="261" r:id="rId29"/>
    <p:sldId id="281" r:id="rId30"/>
    <p:sldId id="283" r:id="rId31"/>
    <p:sldId id="284" r:id="rId32"/>
    <p:sldId id="285" r:id="rId33"/>
    <p:sldId id="286" r:id="rId34"/>
    <p:sldId id="262" r:id="rId35"/>
    <p:sldId id="282" r:id="rId36"/>
    <p:sldId id="287" r:id="rId37"/>
    <p:sldId id="288" r:id="rId38"/>
    <p:sldId id="289" r:id="rId39"/>
    <p:sldId id="290" r:id="rId40"/>
    <p:sldId id="291" r:id="rId41"/>
    <p:sldId id="263" r:id="rId42"/>
    <p:sldId id="292" r:id="rId43"/>
    <p:sldId id="302" r:id="rId44"/>
    <p:sldId id="303"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8EAD28-4637-4A20-9F03-16DE57D970ED}" v="100" dt="2022-07-04T20:32:09.0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255" autoAdjust="0"/>
    <p:restoredTop sz="94660"/>
  </p:normalViewPr>
  <p:slideViewPr>
    <p:cSldViewPr snapToGrid="0">
      <p:cViewPr varScale="1">
        <p:scale>
          <a:sx n="70" d="100"/>
          <a:sy n="70" d="100"/>
        </p:scale>
        <p:origin x="379"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69140-5A32-0008-FCEB-D159657BE1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41BCF1-67E9-F06E-EA48-C62E24DCBE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9ED13E-4A42-35B8-1A30-BD6BF70A9FF5}"/>
              </a:ext>
            </a:extLst>
          </p:cNvPr>
          <p:cNvSpPr>
            <a:spLocks noGrp="1"/>
          </p:cNvSpPr>
          <p:nvPr>
            <p:ph type="dt" sz="half" idx="10"/>
          </p:nvPr>
        </p:nvSpPr>
        <p:spPr/>
        <p:txBody>
          <a:bodyPr/>
          <a:lstStyle/>
          <a:p>
            <a:fld id="{57362FEB-4F55-4A6D-A728-B1B3FE57345D}" type="datetimeFigureOut">
              <a:rPr lang="en-US" smtClean="0"/>
              <a:t>7/4/2022</a:t>
            </a:fld>
            <a:endParaRPr lang="en-US"/>
          </a:p>
        </p:txBody>
      </p:sp>
      <p:sp>
        <p:nvSpPr>
          <p:cNvPr id="5" name="Footer Placeholder 4">
            <a:extLst>
              <a:ext uri="{FF2B5EF4-FFF2-40B4-BE49-F238E27FC236}">
                <a16:creationId xmlns:a16="http://schemas.microsoft.com/office/drawing/2014/main" id="{6F721D7F-82F2-8CB5-72BB-F6ED531538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9C7122-23FC-C918-FCEB-A909F10328C5}"/>
              </a:ext>
            </a:extLst>
          </p:cNvPr>
          <p:cNvSpPr>
            <a:spLocks noGrp="1"/>
          </p:cNvSpPr>
          <p:nvPr>
            <p:ph type="sldNum" sz="quarter" idx="12"/>
          </p:nvPr>
        </p:nvSpPr>
        <p:spPr/>
        <p:txBody>
          <a:bodyPr/>
          <a:lstStyle/>
          <a:p>
            <a:fld id="{8FAB9F0F-C923-4E99-867B-5567C4E7DE53}" type="slidenum">
              <a:rPr lang="en-US" smtClean="0"/>
              <a:t>‹#›</a:t>
            </a:fld>
            <a:endParaRPr lang="en-US"/>
          </a:p>
        </p:txBody>
      </p:sp>
    </p:spTree>
    <p:extLst>
      <p:ext uri="{BB962C8B-B14F-4D97-AF65-F5344CB8AC3E}">
        <p14:creationId xmlns:p14="http://schemas.microsoft.com/office/powerpoint/2010/main" val="347588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93577-D388-704D-D3EA-7FD1C62625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799889-B9CC-AA8E-F5EE-AE78FD050A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69A930-E5FD-E044-84CA-E92E6BFC0FAF}"/>
              </a:ext>
            </a:extLst>
          </p:cNvPr>
          <p:cNvSpPr>
            <a:spLocks noGrp="1"/>
          </p:cNvSpPr>
          <p:nvPr>
            <p:ph type="dt" sz="half" idx="10"/>
          </p:nvPr>
        </p:nvSpPr>
        <p:spPr/>
        <p:txBody>
          <a:bodyPr/>
          <a:lstStyle/>
          <a:p>
            <a:fld id="{57362FEB-4F55-4A6D-A728-B1B3FE57345D}" type="datetimeFigureOut">
              <a:rPr lang="en-US" smtClean="0"/>
              <a:t>7/4/2022</a:t>
            </a:fld>
            <a:endParaRPr lang="en-US"/>
          </a:p>
        </p:txBody>
      </p:sp>
      <p:sp>
        <p:nvSpPr>
          <p:cNvPr id="5" name="Footer Placeholder 4">
            <a:extLst>
              <a:ext uri="{FF2B5EF4-FFF2-40B4-BE49-F238E27FC236}">
                <a16:creationId xmlns:a16="http://schemas.microsoft.com/office/drawing/2014/main" id="{27B0C0B9-1C32-1DEA-80BD-ED3CC1FEE0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9B509B-6769-4498-AF17-391B0D296745}"/>
              </a:ext>
            </a:extLst>
          </p:cNvPr>
          <p:cNvSpPr>
            <a:spLocks noGrp="1"/>
          </p:cNvSpPr>
          <p:nvPr>
            <p:ph type="sldNum" sz="quarter" idx="12"/>
          </p:nvPr>
        </p:nvSpPr>
        <p:spPr/>
        <p:txBody>
          <a:bodyPr/>
          <a:lstStyle/>
          <a:p>
            <a:fld id="{8FAB9F0F-C923-4E99-867B-5567C4E7DE53}" type="slidenum">
              <a:rPr lang="en-US" smtClean="0"/>
              <a:t>‹#›</a:t>
            </a:fld>
            <a:endParaRPr lang="en-US"/>
          </a:p>
        </p:txBody>
      </p:sp>
    </p:spTree>
    <p:extLst>
      <p:ext uri="{BB962C8B-B14F-4D97-AF65-F5344CB8AC3E}">
        <p14:creationId xmlns:p14="http://schemas.microsoft.com/office/powerpoint/2010/main" val="3057705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F39ECC-7D79-2561-70AC-E73BA56791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E60704-6482-79C2-6083-47A4BB4E08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C8B753-9ABF-77C9-CFA1-17C3EA7E7363}"/>
              </a:ext>
            </a:extLst>
          </p:cNvPr>
          <p:cNvSpPr>
            <a:spLocks noGrp="1"/>
          </p:cNvSpPr>
          <p:nvPr>
            <p:ph type="dt" sz="half" idx="10"/>
          </p:nvPr>
        </p:nvSpPr>
        <p:spPr/>
        <p:txBody>
          <a:bodyPr/>
          <a:lstStyle/>
          <a:p>
            <a:fld id="{57362FEB-4F55-4A6D-A728-B1B3FE57345D}" type="datetimeFigureOut">
              <a:rPr lang="en-US" smtClean="0"/>
              <a:t>7/4/2022</a:t>
            </a:fld>
            <a:endParaRPr lang="en-US"/>
          </a:p>
        </p:txBody>
      </p:sp>
      <p:sp>
        <p:nvSpPr>
          <p:cNvPr id="5" name="Footer Placeholder 4">
            <a:extLst>
              <a:ext uri="{FF2B5EF4-FFF2-40B4-BE49-F238E27FC236}">
                <a16:creationId xmlns:a16="http://schemas.microsoft.com/office/drawing/2014/main" id="{149D79C6-C1C1-3601-8FD8-318513D463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BAF544-5CAD-4901-A2B0-AE6436742F37}"/>
              </a:ext>
            </a:extLst>
          </p:cNvPr>
          <p:cNvSpPr>
            <a:spLocks noGrp="1"/>
          </p:cNvSpPr>
          <p:nvPr>
            <p:ph type="sldNum" sz="quarter" idx="12"/>
          </p:nvPr>
        </p:nvSpPr>
        <p:spPr/>
        <p:txBody>
          <a:bodyPr/>
          <a:lstStyle/>
          <a:p>
            <a:fld id="{8FAB9F0F-C923-4E99-867B-5567C4E7DE53}" type="slidenum">
              <a:rPr lang="en-US" smtClean="0"/>
              <a:t>‹#›</a:t>
            </a:fld>
            <a:endParaRPr lang="en-US"/>
          </a:p>
        </p:txBody>
      </p:sp>
    </p:spTree>
    <p:extLst>
      <p:ext uri="{BB962C8B-B14F-4D97-AF65-F5344CB8AC3E}">
        <p14:creationId xmlns:p14="http://schemas.microsoft.com/office/powerpoint/2010/main" val="2750842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E62FA-570A-03C1-FF87-9E861C213F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201062-F74A-1E01-8180-F0ACEE46F1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9CA4A7-D993-3C84-D942-ED4A75E493B1}"/>
              </a:ext>
            </a:extLst>
          </p:cNvPr>
          <p:cNvSpPr>
            <a:spLocks noGrp="1"/>
          </p:cNvSpPr>
          <p:nvPr>
            <p:ph type="dt" sz="half" idx="10"/>
          </p:nvPr>
        </p:nvSpPr>
        <p:spPr/>
        <p:txBody>
          <a:bodyPr/>
          <a:lstStyle/>
          <a:p>
            <a:fld id="{57362FEB-4F55-4A6D-A728-B1B3FE57345D}" type="datetimeFigureOut">
              <a:rPr lang="en-US" smtClean="0"/>
              <a:t>7/4/2022</a:t>
            </a:fld>
            <a:endParaRPr lang="en-US"/>
          </a:p>
        </p:txBody>
      </p:sp>
      <p:sp>
        <p:nvSpPr>
          <p:cNvPr id="5" name="Footer Placeholder 4">
            <a:extLst>
              <a:ext uri="{FF2B5EF4-FFF2-40B4-BE49-F238E27FC236}">
                <a16:creationId xmlns:a16="http://schemas.microsoft.com/office/drawing/2014/main" id="{B4B10080-3A68-6F68-A8C5-CC707FA4D0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AB01EC-2F71-7D66-656C-8414C3296C56}"/>
              </a:ext>
            </a:extLst>
          </p:cNvPr>
          <p:cNvSpPr>
            <a:spLocks noGrp="1"/>
          </p:cNvSpPr>
          <p:nvPr>
            <p:ph type="sldNum" sz="quarter" idx="12"/>
          </p:nvPr>
        </p:nvSpPr>
        <p:spPr/>
        <p:txBody>
          <a:bodyPr/>
          <a:lstStyle/>
          <a:p>
            <a:fld id="{8FAB9F0F-C923-4E99-867B-5567C4E7DE53}" type="slidenum">
              <a:rPr lang="en-US" smtClean="0"/>
              <a:t>‹#›</a:t>
            </a:fld>
            <a:endParaRPr lang="en-US"/>
          </a:p>
        </p:txBody>
      </p:sp>
    </p:spTree>
    <p:extLst>
      <p:ext uri="{BB962C8B-B14F-4D97-AF65-F5344CB8AC3E}">
        <p14:creationId xmlns:p14="http://schemas.microsoft.com/office/powerpoint/2010/main" val="2837647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D36E-E59F-91B7-0C49-77451E8A3B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542648-1968-2506-8A47-CCA5A4BB14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782879-35A1-E012-19A5-13D5C367056E}"/>
              </a:ext>
            </a:extLst>
          </p:cNvPr>
          <p:cNvSpPr>
            <a:spLocks noGrp="1"/>
          </p:cNvSpPr>
          <p:nvPr>
            <p:ph type="dt" sz="half" idx="10"/>
          </p:nvPr>
        </p:nvSpPr>
        <p:spPr/>
        <p:txBody>
          <a:bodyPr/>
          <a:lstStyle/>
          <a:p>
            <a:fld id="{57362FEB-4F55-4A6D-A728-B1B3FE57345D}" type="datetimeFigureOut">
              <a:rPr lang="en-US" smtClean="0"/>
              <a:t>7/4/2022</a:t>
            </a:fld>
            <a:endParaRPr lang="en-US"/>
          </a:p>
        </p:txBody>
      </p:sp>
      <p:sp>
        <p:nvSpPr>
          <p:cNvPr id="5" name="Footer Placeholder 4">
            <a:extLst>
              <a:ext uri="{FF2B5EF4-FFF2-40B4-BE49-F238E27FC236}">
                <a16:creationId xmlns:a16="http://schemas.microsoft.com/office/drawing/2014/main" id="{95BBADB0-9EFC-5A60-F523-A66441E50A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B71AD7-6F5C-A954-7648-665BC9BE8FAE}"/>
              </a:ext>
            </a:extLst>
          </p:cNvPr>
          <p:cNvSpPr>
            <a:spLocks noGrp="1"/>
          </p:cNvSpPr>
          <p:nvPr>
            <p:ph type="sldNum" sz="quarter" idx="12"/>
          </p:nvPr>
        </p:nvSpPr>
        <p:spPr/>
        <p:txBody>
          <a:bodyPr/>
          <a:lstStyle/>
          <a:p>
            <a:fld id="{8FAB9F0F-C923-4E99-867B-5567C4E7DE53}" type="slidenum">
              <a:rPr lang="en-US" smtClean="0"/>
              <a:t>‹#›</a:t>
            </a:fld>
            <a:endParaRPr lang="en-US"/>
          </a:p>
        </p:txBody>
      </p:sp>
    </p:spTree>
    <p:extLst>
      <p:ext uri="{BB962C8B-B14F-4D97-AF65-F5344CB8AC3E}">
        <p14:creationId xmlns:p14="http://schemas.microsoft.com/office/powerpoint/2010/main" val="516960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A9B8D-07A9-D01C-E0D4-F7FD6F9943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0958F3-F28C-94B8-AE02-330B4E9E7F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9D1F0F-D840-D1AE-65CF-DE17FA2291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31B3F2-1D7D-B276-81F0-4384FC395EFF}"/>
              </a:ext>
            </a:extLst>
          </p:cNvPr>
          <p:cNvSpPr>
            <a:spLocks noGrp="1"/>
          </p:cNvSpPr>
          <p:nvPr>
            <p:ph type="dt" sz="half" idx="10"/>
          </p:nvPr>
        </p:nvSpPr>
        <p:spPr/>
        <p:txBody>
          <a:bodyPr/>
          <a:lstStyle/>
          <a:p>
            <a:fld id="{57362FEB-4F55-4A6D-A728-B1B3FE57345D}" type="datetimeFigureOut">
              <a:rPr lang="en-US" smtClean="0"/>
              <a:t>7/4/2022</a:t>
            </a:fld>
            <a:endParaRPr lang="en-US"/>
          </a:p>
        </p:txBody>
      </p:sp>
      <p:sp>
        <p:nvSpPr>
          <p:cNvPr id="6" name="Footer Placeholder 5">
            <a:extLst>
              <a:ext uri="{FF2B5EF4-FFF2-40B4-BE49-F238E27FC236}">
                <a16:creationId xmlns:a16="http://schemas.microsoft.com/office/drawing/2014/main" id="{DA436019-98FC-1D05-4036-E92ED10E9A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78F843-1DFE-D23F-D007-B263C0223944}"/>
              </a:ext>
            </a:extLst>
          </p:cNvPr>
          <p:cNvSpPr>
            <a:spLocks noGrp="1"/>
          </p:cNvSpPr>
          <p:nvPr>
            <p:ph type="sldNum" sz="quarter" idx="12"/>
          </p:nvPr>
        </p:nvSpPr>
        <p:spPr/>
        <p:txBody>
          <a:bodyPr/>
          <a:lstStyle/>
          <a:p>
            <a:fld id="{8FAB9F0F-C923-4E99-867B-5567C4E7DE53}" type="slidenum">
              <a:rPr lang="en-US" smtClean="0"/>
              <a:t>‹#›</a:t>
            </a:fld>
            <a:endParaRPr lang="en-US"/>
          </a:p>
        </p:txBody>
      </p:sp>
    </p:spTree>
    <p:extLst>
      <p:ext uri="{BB962C8B-B14F-4D97-AF65-F5344CB8AC3E}">
        <p14:creationId xmlns:p14="http://schemas.microsoft.com/office/powerpoint/2010/main" val="1432361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12014-10EB-5411-2E04-20A291A5C5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43D923-606B-FC3E-362A-68013F8080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0BD958-8E51-56FE-F2F6-0DD4839F39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568FA5-4F11-E798-CE7E-C7C82A8F3B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0B88E9-0C5C-4E17-AF74-7B8431EBF4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275A82-2446-6158-E43A-55DACE6F732C}"/>
              </a:ext>
            </a:extLst>
          </p:cNvPr>
          <p:cNvSpPr>
            <a:spLocks noGrp="1"/>
          </p:cNvSpPr>
          <p:nvPr>
            <p:ph type="dt" sz="half" idx="10"/>
          </p:nvPr>
        </p:nvSpPr>
        <p:spPr/>
        <p:txBody>
          <a:bodyPr/>
          <a:lstStyle/>
          <a:p>
            <a:fld id="{57362FEB-4F55-4A6D-A728-B1B3FE57345D}" type="datetimeFigureOut">
              <a:rPr lang="en-US" smtClean="0"/>
              <a:t>7/4/2022</a:t>
            </a:fld>
            <a:endParaRPr lang="en-US"/>
          </a:p>
        </p:txBody>
      </p:sp>
      <p:sp>
        <p:nvSpPr>
          <p:cNvPr id="8" name="Footer Placeholder 7">
            <a:extLst>
              <a:ext uri="{FF2B5EF4-FFF2-40B4-BE49-F238E27FC236}">
                <a16:creationId xmlns:a16="http://schemas.microsoft.com/office/drawing/2014/main" id="{87626FAB-37C2-61BE-37F9-0B2718AF48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C6404F-C335-A4A8-1642-08B867734B78}"/>
              </a:ext>
            </a:extLst>
          </p:cNvPr>
          <p:cNvSpPr>
            <a:spLocks noGrp="1"/>
          </p:cNvSpPr>
          <p:nvPr>
            <p:ph type="sldNum" sz="quarter" idx="12"/>
          </p:nvPr>
        </p:nvSpPr>
        <p:spPr/>
        <p:txBody>
          <a:bodyPr/>
          <a:lstStyle/>
          <a:p>
            <a:fld id="{8FAB9F0F-C923-4E99-867B-5567C4E7DE53}" type="slidenum">
              <a:rPr lang="en-US" smtClean="0"/>
              <a:t>‹#›</a:t>
            </a:fld>
            <a:endParaRPr lang="en-US"/>
          </a:p>
        </p:txBody>
      </p:sp>
    </p:spTree>
    <p:extLst>
      <p:ext uri="{BB962C8B-B14F-4D97-AF65-F5344CB8AC3E}">
        <p14:creationId xmlns:p14="http://schemas.microsoft.com/office/powerpoint/2010/main" val="3648407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1CEF6-3BF8-C8CC-D09B-EEDA042AE1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503C3B-6ABE-4DAE-FCA7-3D5A147647A7}"/>
              </a:ext>
            </a:extLst>
          </p:cNvPr>
          <p:cNvSpPr>
            <a:spLocks noGrp="1"/>
          </p:cNvSpPr>
          <p:nvPr>
            <p:ph type="dt" sz="half" idx="10"/>
          </p:nvPr>
        </p:nvSpPr>
        <p:spPr/>
        <p:txBody>
          <a:bodyPr/>
          <a:lstStyle/>
          <a:p>
            <a:fld id="{57362FEB-4F55-4A6D-A728-B1B3FE57345D}" type="datetimeFigureOut">
              <a:rPr lang="en-US" smtClean="0"/>
              <a:t>7/4/2022</a:t>
            </a:fld>
            <a:endParaRPr lang="en-US"/>
          </a:p>
        </p:txBody>
      </p:sp>
      <p:sp>
        <p:nvSpPr>
          <p:cNvPr id="4" name="Footer Placeholder 3">
            <a:extLst>
              <a:ext uri="{FF2B5EF4-FFF2-40B4-BE49-F238E27FC236}">
                <a16:creationId xmlns:a16="http://schemas.microsoft.com/office/drawing/2014/main" id="{C75C01B8-1DB7-606E-13C0-D3FBC991CE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C4E40C-9308-7FE4-6C86-479EE1B93B75}"/>
              </a:ext>
            </a:extLst>
          </p:cNvPr>
          <p:cNvSpPr>
            <a:spLocks noGrp="1"/>
          </p:cNvSpPr>
          <p:nvPr>
            <p:ph type="sldNum" sz="quarter" idx="12"/>
          </p:nvPr>
        </p:nvSpPr>
        <p:spPr/>
        <p:txBody>
          <a:bodyPr/>
          <a:lstStyle/>
          <a:p>
            <a:fld id="{8FAB9F0F-C923-4E99-867B-5567C4E7DE53}" type="slidenum">
              <a:rPr lang="en-US" smtClean="0"/>
              <a:t>‹#›</a:t>
            </a:fld>
            <a:endParaRPr lang="en-US"/>
          </a:p>
        </p:txBody>
      </p:sp>
    </p:spTree>
    <p:extLst>
      <p:ext uri="{BB962C8B-B14F-4D97-AF65-F5344CB8AC3E}">
        <p14:creationId xmlns:p14="http://schemas.microsoft.com/office/powerpoint/2010/main" val="179761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9F3AE4-71D7-E96B-AEB1-AEF674628D5B}"/>
              </a:ext>
            </a:extLst>
          </p:cNvPr>
          <p:cNvSpPr>
            <a:spLocks noGrp="1"/>
          </p:cNvSpPr>
          <p:nvPr>
            <p:ph type="dt" sz="half" idx="10"/>
          </p:nvPr>
        </p:nvSpPr>
        <p:spPr/>
        <p:txBody>
          <a:bodyPr/>
          <a:lstStyle/>
          <a:p>
            <a:fld id="{57362FEB-4F55-4A6D-A728-B1B3FE57345D}" type="datetimeFigureOut">
              <a:rPr lang="en-US" smtClean="0"/>
              <a:t>7/4/2022</a:t>
            </a:fld>
            <a:endParaRPr lang="en-US"/>
          </a:p>
        </p:txBody>
      </p:sp>
      <p:sp>
        <p:nvSpPr>
          <p:cNvPr id="3" name="Footer Placeholder 2">
            <a:extLst>
              <a:ext uri="{FF2B5EF4-FFF2-40B4-BE49-F238E27FC236}">
                <a16:creationId xmlns:a16="http://schemas.microsoft.com/office/drawing/2014/main" id="{4F0D9D69-A8FD-F5F5-204D-0579B3C574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527CF4-7D80-8552-9874-7F936D54E40B}"/>
              </a:ext>
            </a:extLst>
          </p:cNvPr>
          <p:cNvSpPr>
            <a:spLocks noGrp="1"/>
          </p:cNvSpPr>
          <p:nvPr>
            <p:ph type="sldNum" sz="quarter" idx="12"/>
          </p:nvPr>
        </p:nvSpPr>
        <p:spPr/>
        <p:txBody>
          <a:bodyPr/>
          <a:lstStyle/>
          <a:p>
            <a:fld id="{8FAB9F0F-C923-4E99-867B-5567C4E7DE53}" type="slidenum">
              <a:rPr lang="en-US" smtClean="0"/>
              <a:t>‹#›</a:t>
            </a:fld>
            <a:endParaRPr lang="en-US"/>
          </a:p>
        </p:txBody>
      </p:sp>
    </p:spTree>
    <p:extLst>
      <p:ext uri="{BB962C8B-B14F-4D97-AF65-F5344CB8AC3E}">
        <p14:creationId xmlns:p14="http://schemas.microsoft.com/office/powerpoint/2010/main" val="1501613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8F05-84E0-6F62-B552-7BBB30158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EA2154-AEC0-610E-C552-4D9385D208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3E81AF-3F4D-404B-959D-1659BF206E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0BE85A-1C3D-DE4C-F44E-5395169E4DF2}"/>
              </a:ext>
            </a:extLst>
          </p:cNvPr>
          <p:cNvSpPr>
            <a:spLocks noGrp="1"/>
          </p:cNvSpPr>
          <p:nvPr>
            <p:ph type="dt" sz="half" idx="10"/>
          </p:nvPr>
        </p:nvSpPr>
        <p:spPr/>
        <p:txBody>
          <a:bodyPr/>
          <a:lstStyle/>
          <a:p>
            <a:fld id="{57362FEB-4F55-4A6D-A728-B1B3FE57345D}" type="datetimeFigureOut">
              <a:rPr lang="en-US" smtClean="0"/>
              <a:t>7/4/2022</a:t>
            </a:fld>
            <a:endParaRPr lang="en-US"/>
          </a:p>
        </p:txBody>
      </p:sp>
      <p:sp>
        <p:nvSpPr>
          <p:cNvPr id="6" name="Footer Placeholder 5">
            <a:extLst>
              <a:ext uri="{FF2B5EF4-FFF2-40B4-BE49-F238E27FC236}">
                <a16:creationId xmlns:a16="http://schemas.microsoft.com/office/drawing/2014/main" id="{3DBB4CEA-2847-3C5F-BA1F-0A27654425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6E4DC2-D788-CE8C-CCA9-253CA3D55F31}"/>
              </a:ext>
            </a:extLst>
          </p:cNvPr>
          <p:cNvSpPr>
            <a:spLocks noGrp="1"/>
          </p:cNvSpPr>
          <p:nvPr>
            <p:ph type="sldNum" sz="quarter" idx="12"/>
          </p:nvPr>
        </p:nvSpPr>
        <p:spPr/>
        <p:txBody>
          <a:bodyPr/>
          <a:lstStyle/>
          <a:p>
            <a:fld id="{8FAB9F0F-C923-4E99-867B-5567C4E7DE53}" type="slidenum">
              <a:rPr lang="en-US" smtClean="0"/>
              <a:t>‹#›</a:t>
            </a:fld>
            <a:endParaRPr lang="en-US"/>
          </a:p>
        </p:txBody>
      </p:sp>
    </p:spTree>
    <p:extLst>
      <p:ext uri="{BB962C8B-B14F-4D97-AF65-F5344CB8AC3E}">
        <p14:creationId xmlns:p14="http://schemas.microsoft.com/office/powerpoint/2010/main" val="2100695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49BD4-0B05-56BD-1347-A86FC9BC72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80E329-8DE7-01EB-184B-11E8CAE702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13049C-D3D7-2C3D-7373-0F63892CE9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4D467B-FC8C-1079-DF19-7285A1A95F2F}"/>
              </a:ext>
            </a:extLst>
          </p:cNvPr>
          <p:cNvSpPr>
            <a:spLocks noGrp="1"/>
          </p:cNvSpPr>
          <p:nvPr>
            <p:ph type="dt" sz="half" idx="10"/>
          </p:nvPr>
        </p:nvSpPr>
        <p:spPr/>
        <p:txBody>
          <a:bodyPr/>
          <a:lstStyle/>
          <a:p>
            <a:fld id="{57362FEB-4F55-4A6D-A728-B1B3FE57345D}" type="datetimeFigureOut">
              <a:rPr lang="en-US" smtClean="0"/>
              <a:t>7/4/2022</a:t>
            </a:fld>
            <a:endParaRPr lang="en-US"/>
          </a:p>
        </p:txBody>
      </p:sp>
      <p:sp>
        <p:nvSpPr>
          <p:cNvPr id="6" name="Footer Placeholder 5">
            <a:extLst>
              <a:ext uri="{FF2B5EF4-FFF2-40B4-BE49-F238E27FC236}">
                <a16:creationId xmlns:a16="http://schemas.microsoft.com/office/drawing/2014/main" id="{A7EBAE47-9640-098A-978A-7558D0D43D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CBB01C-FE8E-0B5A-B2DC-06C798636579}"/>
              </a:ext>
            </a:extLst>
          </p:cNvPr>
          <p:cNvSpPr>
            <a:spLocks noGrp="1"/>
          </p:cNvSpPr>
          <p:nvPr>
            <p:ph type="sldNum" sz="quarter" idx="12"/>
          </p:nvPr>
        </p:nvSpPr>
        <p:spPr/>
        <p:txBody>
          <a:bodyPr/>
          <a:lstStyle/>
          <a:p>
            <a:fld id="{8FAB9F0F-C923-4E99-867B-5567C4E7DE53}" type="slidenum">
              <a:rPr lang="en-US" smtClean="0"/>
              <a:t>‹#›</a:t>
            </a:fld>
            <a:endParaRPr lang="en-US"/>
          </a:p>
        </p:txBody>
      </p:sp>
    </p:spTree>
    <p:extLst>
      <p:ext uri="{BB962C8B-B14F-4D97-AF65-F5344CB8AC3E}">
        <p14:creationId xmlns:p14="http://schemas.microsoft.com/office/powerpoint/2010/main" val="713924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70D4C8-6FEF-E1DC-B4AF-8788829977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E996B7-66D9-31FC-FBDE-DB1779C40D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7D0BA8-F01A-1779-4443-3886694210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362FEB-4F55-4A6D-A728-B1B3FE57345D}" type="datetimeFigureOut">
              <a:rPr lang="en-US" smtClean="0"/>
              <a:t>7/4/2022</a:t>
            </a:fld>
            <a:endParaRPr lang="en-US"/>
          </a:p>
        </p:txBody>
      </p:sp>
      <p:sp>
        <p:nvSpPr>
          <p:cNvPr id="5" name="Footer Placeholder 4">
            <a:extLst>
              <a:ext uri="{FF2B5EF4-FFF2-40B4-BE49-F238E27FC236}">
                <a16:creationId xmlns:a16="http://schemas.microsoft.com/office/drawing/2014/main" id="{33AE579A-11D5-3281-6364-0580E0064A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10ECA7-CFC9-E85C-D933-F0D1F1FAD3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AB9F0F-C923-4E99-867B-5567C4E7DE53}" type="slidenum">
              <a:rPr lang="en-US" smtClean="0"/>
              <a:t>‹#›</a:t>
            </a:fld>
            <a:endParaRPr lang="en-US"/>
          </a:p>
        </p:txBody>
      </p:sp>
    </p:spTree>
    <p:extLst>
      <p:ext uri="{BB962C8B-B14F-4D97-AF65-F5344CB8AC3E}">
        <p14:creationId xmlns:p14="http://schemas.microsoft.com/office/powerpoint/2010/main" val="648698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erson, indoor&#10;&#10;Description automatically generated">
            <a:extLst>
              <a:ext uri="{FF2B5EF4-FFF2-40B4-BE49-F238E27FC236}">
                <a16:creationId xmlns:a16="http://schemas.microsoft.com/office/drawing/2014/main" id="{6ECA9884-FC48-F934-BF31-0886D4672A6C}"/>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502229" y="550790"/>
            <a:ext cx="9187541" cy="6305401"/>
          </a:xfrm>
          <a:prstGeom prst="rect">
            <a:avLst/>
          </a:prstGeom>
        </p:spPr>
      </p:pic>
      <p:sp>
        <p:nvSpPr>
          <p:cNvPr id="5" name="TextBox 4">
            <a:extLst>
              <a:ext uri="{FF2B5EF4-FFF2-40B4-BE49-F238E27FC236}">
                <a16:creationId xmlns:a16="http://schemas.microsoft.com/office/drawing/2014/main" id="{6E75EC36-0153-C8B9-19AD-0559F90D0C20}"/>
              </a:ext>
            </a:extLst>
          </p:cNvPr>
          <p:cNvSpPr txBox="1"/>
          <p:nvPr/>
        </p:nvSpPr>
        <p:spPr>
          <a:xfrm>
            <a:off x="772886" y="906961"/>
            <a:ext cx="10613571" cy="7540526"/>
          </a:xfrm>
          <a:prstGeom prst="rect">
            <a:avLst/>
          </a:prstGeom>
          <a:noFill/>
        </p:spPr>
        <p:txBody>
          <a:bodyPr wrap="square">
            <a:spAutoFit/>
          </a:bodyPr>
          <a:lstStyle/>
          <a:p>
            <a:pPr marL="0" marR="0" algn="ctr">
              <a:spcBef>
                <a:spcPts val="0"/>
              </a:spcBef>
              <a:spcAft>
                <a:spcPts val="800"/>
              </a:spcAft>
            </a:pPr>
            <a:r>
              <a:rPr lang="en-US" sz="5400" b="1" dirty="0">
                <a:ln w="9525" cap="flat" cmpd="sng" algn="ctr">
                  <a:solidFill>
                    <a:srgbClr val="FFFFFF"/>
                  </a:solidFill>
                  <a:prstDash val="solid"/>
                  <a:round/>
                </a:ln>
                <a:solidFill>
                  <a:srgbClr val="C00000"/>
                </a:solidFill>
                <a:effectLst>
                  <a:outerShdw blurRad="12700" dist="38100" dir="2700000" algn="tl">
                    <a:schemeClr val="bg1">
                      <a:lumMod val="50000"/>
                    </a:schemeClr>
                  </a:outerShdw>
                </a:effectLst>
                <a:latin typeface="Century Schoolbook" panose="02040604050505020304" pitchFamily="18" charset="0"/>
                <a:ea typeface="Calibri" panose="020F0502020204030204" pitchFamily="34" charset="0"/>
                <a:cs typeface="Times New Roman" panose="02020603050405020304" pitchFamily="18" charset="0"/>
              </a:rPr>
              <a:t>Introductory Principles</a:t>
            </a:r>
            <a:br>
              <a:rPr lang="en-US" sz="5400" b="1" dirty="0">
                <a:ln w="9525" cap="flat" cmpd="sng" algn="ctr">
                  <a:solidFill>
                    <a:srgbClr val="FFFFFF"/>
                  </a:solidFill>
                  <a:prstDash val="solid"/>
                  <a:round/>
                </a:ln>
                <a:solidFill>
                  <a:srgbClr val="C00000"/>
                </a:solidFill>
                <a:effectLst>
                  <a:outerShdw blurRad="12700" dist="38100" dir="2700000" algn="tl">
                    <a:schemeClr val="bg1">
                      <a:lumMod val="50000"/>
                    </a:schemeClr>
                  </a:outerShdw>
                </a:effectLst>
                <a:latin typeface="Century Schoolbook" panose="02040604050505020304" pitchFamily="18" charset="0"/>
                <a:ea typeface="Calibri" panose="020F0502020204030204" pitchFamily="34" charset="0"/>
                <a:cs typeface="Times New Roman" panose="02020603050405020304" pitchFamily="18" charset="0"/>
              </a:rPr>
            </a:br>
            <a:r>
              <a:rPr lang="en-US" sz="5400" b="1" dirty="0">
                <a:ln w="9525" cap="flat" cmpd="sng" algn="ctr">
                  <a:solidFill>
                    <a:srgbClr val="FFFFFF"/>
                  </a:solidFill>
                  <a:prstDash val="solid"/>
                  <a:round/>
                </a:ln>
                <a:solidFill>
                  <a:srgbClr val="C00000"/>
                </a:solidFill>
                <a:effectLst>
                  <a:outerShdw blurRad="12700" dist="38100" dir="2700000" algn="tl">
                    <a:schemeClr val="bg1">
                      <a:lumMod val="50000"/>
                    </a:schemeClr>
                  </a:outerShdw>
                </a:effectLst>
                <a:latin typeface="Century Schoolbook" panose="02040604050505020304" pitchFamily="18" charset="0"/>
                <a:ea typeface="Calibri" panose="020F0502020204030204" pitchFamily="34" charset="0"/>
                <a:cs typeface="Times New Roman" panose="02020603050405020304" pitchFamily="18" charset="0"/>
              </a:rPr>
              <a:t> for </a:t>
            </a:r>
            <a:br>
              <a:rPr lang="en-US" sz="5400" b="1" dirty="0">
                <a:ln w="9525" cap="flat" cmpd="sng" algn="ctr">
                  <a:solidFill>
                    <a:srgbClr val="FFFFFF"/>
                  </a:solidFill>
                  <a:prstDash val="solid"/>
                  <a:round/>
                </a:ln>
                <a:solidFill>
                  <a:srgbClr val="C00000"/>
                </a:solidFill>
                <a:effectLst>
                  <a:outerShdw blurRad="12700" dist="38100" dir="2700000" algn="tl">
                    <a:schemeClr val="bg1">
                      <a:lumMod val="50000"/>
                    </a:schemeClr>
                  </a:outerShdw>
                </a:effectLst>
                <a:latin typeface="Century Schoolbook" panose="02040604050505020304" pitchFamily="18" charset="0"/>
                <a:ea typeface="Calibri" panose="020F0502020204030204" pitchFamily="34" charset="0"/>
                <a:cs typeface="Times New Roman" panose="02020603050405020304" pitchFamily="18" charset="0"/>
              </a:rPr>
            </a:br>
            <a:r>
              <a:rPr lang="en-US" sz="5400" b="1" dirty="0">
                <a:ln w="9525" cap="flat" cmpd="sng" algn="ctr">
                  <a:solidFill>
                    <a:srgbClr val="FFFFFF"/>
                  </a:solidFill>
                  <a:prstDash val="solid"/>
                  <a:round/>
                </a:ln>
                <a:solidFill>
                  <a:srgbClr val="C00000"/>
                </a:solidFill>
                <a:effectLst>
                  <a:outerShdw blurRad="12700" dist="38100" dir="2700000" algn="tl">
                    <a:schemeClr val="bg1">
                      <a:lumMod val="50000"/>
                    </a:schemeClr>
                  </a:outerShdw>
                </a:effectLst>
                <a:latin typeface="Century Schoolbook" panose="02040604050505020304" pitchFamily="18" charset="0"/>
                <a:ea typeface="Calibri" panose="020F0502020204030204" pitchFamily="34" charset="0"/>
                <a:cs typeface="Times New Roman" panose="02020603050405020304" pitchFamily="18" charset="0"/>
              </a:rPr>
              <a:t>Team Formation</a:t>
            </a:r>
            <a:endParaRPr lang="en-US"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800"/>
              </a:spcAft>
            </a:pPr>
            <a:r>
              <a:rPr lang="en-US" sz="3200" dirty="0">
                <a:effectLst/>
                <a:latin typeface="Century Schoolbook" panose="02040604050505020304" pitchFamily="18"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800"/>
              </a:spcAft>
            </a:pPr>
            <a:r>
              <a:rPr lang="en-US" sz="3600" dirty="0">
                <a:effectLst/>
                <a:latin typeface="Century Schoolbook" panose="02040604050505020304" pitchFamily="18" charset="0"/>
                <a:ea typeface="Calibri" panose="020F0502020204030204" pitchFamily="34" charset="0"/>
                <a:cs typeface="Times New Roman" panose="02020603050405020304" pitchFamily="18" charset="0"/>
              </a:rPr>
              <a:t>Guided Discussions for New Teams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800"/>
              </a:spcAft>
            </a:pPr>
            <a:r>
              <a:rPr lang="en-US" sz="3600" dirty="0">
                <a:effectLst/>
                <a:latin typeface="Century Schoolbook" panose="02040604050505020304" pitchFamily="18"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800"/>
              </a:spcAft>
            </a:pPr>
            <a:r>
              <a:rPr lang="en-US" dirty="0">
                <a:effectLst/>
                <a:latin typeface="Century Schoolbook" panose="02040604050505020304" pitchFamily="18"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800"/>
              </a:spcAft>
            </a:pPr>
            <a:r>
              <a:rPr lang="en-US" sz="3600" dirty="0">
                <a:effectLst/>
                <a:latin typeface="Calibri" panose="020F0502020204030204" pitchFamily="34" charset="0"/>
                <a:ea typeface="Calibri" panose="020F0502020204030204" pitchFamily="34" charset="0"/>
                <a:cs typeface="Calibri" panose="020F0502020204030204" pitchFamily="34" charset="0"/>
              </a:rPr>
              <a:t>Denny Davis</a:t>
            </a:r>
          </a:p>
          <a:p>
            <a:pPr marL="0" marR="0" algn="ctr">
              <a:spcBef>
                <a:spcPts val="0"/>
              </a:spcBef>
              <a:spcAft>
                <a:spcPts val="800"/>
              </a:spcAft>
            </a:pPr>
            <a:endParaRPr lang="en-US" sz="3600" dirty="0">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800"/>
              </a:spcAft>
            </a:pP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800"/>
              </a:spcAft>
            </a:pPr>
            <a:r>
              <a:rPr lang="en-US" sz="2800" dirty="0">
                <a:effectLst/>
                <a:latin typeface="Calibri" panose="020F0502020204030204" pitchFamily="34" charset="0"/>
                <a:ea typeface="Calibri" panose="020F0502020204030204" pitchFamily="34" charset="0"/>
                <a:cs typeface="Calibri" panose="020F0502020204030204" pitchFamily="34" charset="0"/>
              </a:rPr>
              <a:t>© 2022 Denny Davis, Verity Design Learning LLC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7" name="TextBox 6">
            <a:extLst>
              <a:ext uri="{FF2B5EF4-FFF2-40B4-BE49-F238E27FC236}">
                <a16:creationId xmlns:a16="http://schemas.microsoft.com/office/drawing/2014/main" id="{F95AF5C7-B5D6-D475-1EA5-4FB0B6651CF6}"/>
              </a:ext>
            </a:extLst>
          </p:cNvPr>
          <p:cNvSpPr txBox="1"/>
          <p:nvPr/>
        </p:nvSpPr>
        <p:spPr>
          <a:xfrm>
            <a:off x="3869870" y="319915"/>
            <a:ext cx="4452257" cy="369332"/>
          </a:xfrm>
          <a:prstGeom prst="rect">
            <a:avLst/>
          </a:prstGeom>
          <a:noFill/>
        </p:spPr>
        <p:txBody>
          <a:bodyPr wrap="square" rtlCol="0">
            <a:spAutoFit/>
          </a:bodyPr>
          <a:lstStyle/>
          <a:p>
            <a:pPr algn="ctr"/>
            <a:r>
              <a:rPr lang="en-US" dirty="0"/>
              <a:t>Slides as companion for book entitled:</a:t>
            </a:r>
          </a:p>
        </p:txBody>
      </p:sp>
    </p:spTree>
    <p:extLst>
      <p:ext uri="{BB962C8B-B14F-4D97-AF65-F5344CB8AC3E}">
        <p14:creationId xmlns:p14="http://schemas.microsoft.com/office/powerpoint/2010/main" val="1785335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2220FB-379E-6C5A-849C-3BE9055A98EF}"/>
              </a:ext>
            </a:extLst>
          </p:cNvPr>
          <p:cNvSpPr txBox="1"/>
          <p:nvPr/>
        </p:nvSpPr>
        <p:spPr>
          <a:xfrm>
            <a:off x="609599" y="525131"/>
            <a:ext cx="11092544" cy="6263253"/>
          </a:xfrm>
          <a:prstGeom prst="rect">
            <a:avLst/>
          </a:prstGeom>
          <a:noFill/>
        </p:spPr>
        <p:txBody>
          <a:bodyPr wrap="square">
            <a:spAutoFit/>
          </a:bodyPr>
          <a:lstStyle/>
          <a:p>
            <a:pPr marL="0" marR="0" algn="just">
              <a:spcBef>
                <a:spcPts val="200"/>
              </a:spcBef>
              <a:spcAft>
                <a:spcPts val="1200"/>
              </a:spcAft>
            </a:pPr>
            <a:r>
              <a:rPr lang="en-US" sz="3200" b="1" dirty="0">
                <a:solidFill>
                  <a:srgbClr val="000000"/>
                </a:solidFill>
                <a:effectLst/>
                <a:latin typeface="Cooper Black" panose="0208090404030B020404" pitchFamily="18" charset="0"/>
                <a:ea typeface="Times New Roman" panose="02020603050405020304" pitchFamily="18" charset="0"/>
                <a:cs typeface="Times New Roman" panose="02020603050405020304" pitchFamily="18" charset="0"/>
              </a:rPr>
              <a:t>Core Value 3: Impact</a:t>
            </a:r>
          </a:p>
          <a:p>
            <a:pPr marL="0" marR="0" algn="just">
              <a:spcBef>
                <a:spcPts val="6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Context: </a:t>
            </a:r>
            <a:r>
              <a:rPr lang="en-US" sz="2400" dirty="0">
                <a:effectLst/>
                <a:latin typeface="Calibri" panose="020F0502020204030204" pitchFamily="34" charset="0"/>
                <a:ea typeface="Calibri" panose="020F0502020204030204" pitchFamily="34" charset="0"/>
                <a:cs typeface="Times New Roman" panose="02020603050405020304" pitchFamily="18" charset="0"/>
              </a:rPr>
              <a:t>A core value of FIRST® is </a:t>
            </a:r>
            <a:r>
              <a:rPr lang="en-US" sz="2400" b="1" i="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Impact</a:t>
            </a:r>
            <a:r>
              <a:rPr lang="en-US" sz="24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lang="en-US" sz="2400" i="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We apply what we learn to improve our world</a:t>
            </a:r>
            <a:r>
              <a:rPr lang="en-US" sz="24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p>
          <a:p>
            <a:pPr marL="0" marR="0" algn="just">
              <a:spcBef>
                <a:spcPts val="400"/>
              </a:spcBef>
              <a:spcAft>
                <a:spcPts val="0"/>
              </a:spcAft>
              <a:tabLst>
                <a:tab pos="457200" algn="l"/>
              </a:tabLst>
            </a:pPr>
            <a:r>
              <a:rPr lang="en-US" sz="2400" dirty="0">
                <a:solidFill>
                  <a:srgbClr val="202124"/>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We must be ambassadors who deliver benefit from what we develop as a team. </a:t>
            </a:r>
          </a:p>
          <a:p>
            <a:pPr marL="0" marR="0" algn="just">
              <a:spcBef>
                <a:spcPts val="400"/>
              </a:spcBef>
              <a:spcAft>
                <a:spcPts val="0"/>
              </a:spcAft>
              <a:tabLst>
                <a:tab pos="457200" algn="l"/>
              </a:tabLst>
            </a:pPr>
            <a:r>
              <a:rPr lang="en-US" sz="2400" dirty="0">
                <a:solidFill>
                  <a:srgbClr val="202124"/>
                </a:solidFill>
                <a:latin typeface="Calibri" panose="020F0502020204030204" pitchFamily="34" charset="0"/>
                <a:ea typeface="Calibri" panose="020F0502020204030204" pitchFamily="34" charset="0"/>
                <a:cs typeface="Calibri" panose="020F0502020204030204" pitchFamily="34" charset="0"/>
              </a:rPr>
              <a:t>	I</a:t>
            </a:r>
            <a:r>
              <a:rPr lang="en-US" sz="24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mpacts: inspiring others, teaching skills, or providing resources to make successful.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400"/>
              </a:spcBef>
              <a:spcAft>
                <a:spcPts val="800"/>
              </a:spcAft>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	Having impact builds confidence, contributes good, and possibly receives awards.</a:t>
            </a:r>
          </a:p>
          <a:p>
            <a:pPr marL="0" marR="0" algn="just">
              <a:spcBef>
                <a:spcPts val="600"/>
              </a:spcBef>
              <a:spcAft>
                <a:spcPts val="800"/>
              </a:spcAft>
            </a:pPr>
            <a:r>
              <a:rPr lang="en-US" sz="2400" b="1" i="1" dirty="0">
                <a:solidFill>
                  <a:srgbClr val="C00000"/>
                </a:solidFill>
                <a:effectLst/>
                <a:latin typeface="Arial" panose="020B0604020202020204" pitchFamily="34" charset="0"/>
                <a:ea typeface="Calibri" panose="020F0502020204030204" pitchFamily="34" charset="0"/>
                <a:cs typeface="Segoe UI" panose="020B0502040204020203" pitchFamily="34" charset="0"/>
              </a:rPr>
              <a:t>PRINCIPLE: Impacts reach beyond those served directly, benefitting individuals, groups, families, communities, and you.</a:t>
            </a:r>
            <a:r>
              <a:rPr lang="en-US" sz="2400" b="1" i="1" baseline="30000" dirty="0">
                <a:solidFill>
                  <a:srgbClr val="C00000"/>
                </a:solidFill>
                <a:effectLst/>
                <a:latin typeface="Arial" panose="020B0604020202020204" pitchFamily="34" charset="0"/>
                <a:ea typeface="Calibri" panose="020F0502020204030204" pitchFamily="34" charset="0"/>
                <a:cs typeface="Segoe UI" panose="020B0502040204020203" pitchFamily="34" charset="0"/>
              </a:rPr>
              <a:t>9</a:t>
            </a:r>
          </a:p>
          <a:p>
            <a:pPr marL="0" marR="0" algn="just">
              <a:spcBef>
                <a:spcPts val="6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Discussion: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Discuss places where your team could improve the world. </a:t>
            </a:r>
          </a:p>
          <a:p>
            <a:pPr marL="0" marR="0" algn="just">
              <a:spcBef>
                <a:spcPts val="300"/>
              </a:spcBef>
              <a:spcAft>
                <a:spcPts val="0"/>
              </a:spcAft>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Then list the most beneficial ways to have impact.</a:t>
            </a:r>
          </a:p>
          <a:p>
            <a:pPr marL="0" marR="0" algn="just">
              <a:spcBef>
                <a:spcPts val="600"/>
              </a:spcBef>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Reflection: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Which areas for impact best fit your interests and abilities?</a:t>
            </a:r>
          </a:p>
          <a:p>
            <a:pPr marL="0" marR="0" algn="just">
              <a:spcBef>
                <a:spcPts val="0"/>
              </a:spcBef>
              <a:spcAft>
                <a:spcPts val="800"/>
              </a:spcAft>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	What steps can you take to prepare for having desired impact?</a:t>
            </a:r>
          </a:p>
          <a:p>
            <a:pPr marL="0" marR="0" algn="just">
              <a:spcBef>
                <a:spcPts val="0"/>
              </a:spcBef>
              <a:spcAft>
                <a:spcPts val="0"/>
              </a:spcAft>
            </a:pPr>
            <a:endParaRPr lang="en-US" sz="16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endParaRPr>
          </a:p>
          <a:p>
            <a:pPr marL="0" marR="0" algn="just">
              <a:spcBef>
                <a:spcPts val="0"/>
              </a:spcBef>
              <a:spcAft>
                <a:spcPts val="0"/>
              </a:spcAft>
            </a:pPr>
            <a:endParaRPr lang="en-US" sz="16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endParaRPr>
          </a:p>
          <a:p>
            <a:pPr marL="0" marR="0" algn="just">
              <a:spcBef>
                <a:spcPts val="0"/>
              </a:spcBef>
              <a:spcAft>
                <a:spcPts val="0"/>
              </a:spcAft>
            </a:pPr>
            <a:endParaRPr lang="en-US" sz="16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endParaRPr>
          </a:p>
          <a:p>
            <a:pPr marL="0" marR="0" algn="just">
              <a:spcBef>
                <a:spcPts val="0"/>
              </a:spcBef>
              <a:spcAft>
                <a:spcPts val="0"/>
              </a:spcAft>
            </a:pPr>
            <a:r>
              <a:rPr lang="en-US" sz="16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9</a:t>
            </a:r>
            <a:r>
              <a:rPr lang="en-US" sz="1600" i="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 The King will reply, “Truly I tell you, whatever you did for the least of these brothers and sisters of mine, you did for me.” (Matthew 25:40)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707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500"/>
                                        <p:tgtEl>
                                          <p:spTgt spid="3">
                                            <p:txEl>
                                              <p:pRg st="7" end="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fade">
                                      <p:cBhvr>
                                        <p:cTn id="20" dur="500"/>
                                        <p:tgtEl>
                                          <p:spTgt spid="3">
                                            <p:txEl>
                                              <p:pRg st="8" end="8"/>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fade">
                                      <p:cBhvr>
                                        <p:cTn id="23" dur="500"/>
                                        <p:tgtEl>
                                          <p:spTgt spid="3">
                                            <p:txEl>
                                              <p:pRg st="9" end="9"/>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3" end="13"/>
                                            </p:txEl>
                                          </p:spTgt>
                                        </p:tgtEl>
                                        <p:attrNameLst>
                                          <p:attrName>style.visibility</p:attrName>
                                        </p:attrNameLst>
                                      </p:cBhvr>
                                      <p:to>
                                        <p:strVal val="visible"/>
                                      </p:to>
                                    </p:set>
                                    <p:animEffect transition="in" filter="fade">
                                      <p:cBhvr>
                                        <p:cTn id="28"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38FAEB-34C8-0D6A-1C44-FEF6076FC5E3}"/>
              </a:ext>
            </a:extLst>
          </p:cNvPr>
          <p:cNvSpPr txBox="1"/>
          <p:nvPr/>
        </p:nvSpPr>
        <p:spPr>
          <a:xfrm>
            <a:off x="587829" y="531161"/>
            <a:ext cx="11059885" cy="6160661"/>
          </a:xfrm>
          <a:prstGeom prst="rect">
            <a:avLst/>
          </a:prstGeom>
          <a:noFill/>
        </p:spPr>
        <p:txBody>
          <a:bodyPr wrap="square">
            <a:spAutoFit/>
          </a:bodyPr>
          <a:lstStyle/>
          <a:p>
            <a:pPr marL="0" marR="0" algn="just">
              <a:spcBef>
                <a:spcPts val="200"/>
              </a:spcBef>
              <a:spcAft>
                <a:spcPts val="1200"/>
              </a:spcAft>
            </a:pPr>
            <a:r>
              <a:rPr lang="en-US" sz="3200" b="1" dirty="0">
                <a:solidFill>
                  <a:srgbClr val="000000"/>
                </a:solidFill>
                <a:effectLst/>
                <a:latin typeface="Cooper Black" panose="0208090404030B020404" pitchFamily="18" charset="0"/>
                <a:ea typeface="Times New Roman" panose="02020603050405020304" pitchFamily="18" charset="0"/>
                <a:cs typeface="Times New Roman" panose="02020603050405020304" pitchFamily="18" charset="0"/>
              </a:rPr>
              <a:t>Core Value 4: Inclusion</a:t>
            </a:r>
          </a:p>
          <a:p>
            <a:pPr marL="0" marR="0" algn="just">
              <a:spcBef>
                <a:spcPts val="6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Context: </a:t>
            </a:r>
            <a:r>
              <a:rPr lang="en-US" sz="2400" dirty="0">
                <a:effectLst/>
                <a:latin typeface="Calibri" panose="020F0502020204030204" pitchFamily="34" charset="0"/>
                <a:ea typeface="Calibri" panose="020F0502020204030204" pitchFamily="34" charset="0"/>
                <a:cs typeface="Times New Roman" panose="02020603050405020304" pitchFamily="18" charset="0"/>
              </a:rPr>
              <a:t>A core value of FIRST® is </a:t>
            </a:r>
            <a:r>
              <a:rPr lang="en-US" sz="2400" b="1" i="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Inclusion</a:t>
            </a:r>
            <a:r>
              <a:rPr lang="en-US" sz="24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lang="en-US" sz="2400" i="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We respect each other, embrace differences</a:t>
            </a:r>
            <a:r>
              <a:rPr lang="en-US" sz="24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p>
          <a:p>
            <a:pPr marL="0" marR="0" algn="just">
              <a:spcBef>
                <a:spcPts val="400"/>
              </a:spcBef>
              <a:spcAft>
                <a:spcPts val="0"/>
              </a:spcAft>
              <a:tabLst>
                <a:tab pos="457200" algn="l"/>
              </a:tabLst>
            </a:pPr>
            <a:r>
              <a:rPr lang="en-US" sz="2400" dirty="0">
                <a:solidFill>
                  <a:srgbClr val="202124"/>
                </a:solidFill>
                <a:latin typeface="Calibri" panose="020F0502020204030204" pitchFamily="34" charset="0"/>
                <a:ea typeface="Calibri" panose="020F0502020204030204" pitchFamily="34" charset="0"/>
                <a:cs typeface="Calibri" panose="020F0502020204030204" pitchFamily="34" charset="0"/>
              </a:rPr>
              <a:t>	W</a:t>
            </a:r>
            <a:r>
              <a:rPr lang="en-US" sz="24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e must draw one another into the heart of team activities and accomplishments. </a:t>
            </a:r>
          </a:p>
          <a:p>
            <a:pPr marL="0" marR="0" algn="just">
              <a:spcBef>
                <a:spcPts val="400"/>
              </a:spcBef>
              <a:spcAft>
                <a:spcPts val="0"/>
              </a:spcAft>
              <a:tabLst>
                <a:tab pos="457200" algn="l"/>
              </a:tabLst>
            </a:pPr>
            <a:r>
              <a:rPr lang="en-US" sz="2400" dirty="0">
                <a:solidFill>
                  <a:srgbClr val="202124"/>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We must help people with different abilities and interests work together, build unity. </a:t>
            </a:r>
          </a:p>
          <a:p>
            <a:pPr marL="0" marR="0" algn="just">
              <a:spcBef>
                <a:spcPts val="400"/>
              </a:spcBef>
              <a:spcAft>
                <a:spcPts val="0"/>
              </a:spcAft>
              <a:tabLst>
                <a:tab pos="457200" algn="l"/>
              </a:tabLst>
            </a:pPr>
            <a:r>
              <a:rPr lang="en-US" sz="2400" dirty="0">
                <a:solidFill>
                  <a:srgbClr val="202124"/>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We also must work respectfully with people outside our team.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400"/>
              </a:spcBef>
              <a:spcAft>
                <a:spcPts val="800"/>
              </a:spcAft>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	Included people feel valued and respected. Productivity and satisfaction thrive.</a:t>
            </a:r>
          </a:p>
          <a:p>
            <a:pPr marL="0" marR="0" algn="just">
              <a:spcBef>
                <a:spcPts val="0"/>
              </a:spcBef>
              <a:spcAft>
                <a:spcPts val="800"/>
              </a:spcAft>
            </a:pPr>
            <a:r>
              <a:rPr lang="en-US" sz="2400" b="1" i="1" dirty="0">
                <a:solidFill>
                  <a:srgbClr val="C00000"/>
                </a:solidFill>
                <a:effectLst/>
                <a:latin typeface="Arial" panose="020B0604020202020204" pitchFamily="34" charset="0"/>
                <a:ea typeface="Calibri" panose="020F0502020204030204" pitchFamily="34" charset="0"/>
                <a:cs typeface="Segoe UI" panose="020B0502040204020203" pitchFamily="34" charset="0"/>
              </a:rPr>
              <a:t>PRINCIPLE: Just as we’ve been included, bring teammates into important conversations, decisions, work, and passions.</a:t>
            </a:r>
            <a:r>
              <a:rPr lang="en-US" sz="2400" b="1" i="1" baseline="30000" dirty="0">
                <a:solidFill>
                  <a:srgbClr val="C00000"/>
                </a:solidFill>
                <a:effectLst/>
                <a:latin typeface="Arial" panose="020B0604020202020204" pitchFamily="34" charset="0"/>
                <a:ea typeface="Calibri" panose="020F0502020204030204" pitchFamily="34" charset="0"/>
                <a:cs typeface="Segoe UI" panose="020B0502040204020203" pitchFamily="34" charset="0"/>
              </a:rPr>
              <a:t>10</a:t>
            </a:r>
          </a:p>
          <a:p>
            <a:pPr marL="0" marR="0" algn="just">
              <a:spcBef>
                <a:spcPts val="12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Discussion: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Discuss ways your team can be inclusive with members. </a:t>
            </a:r>
          </a:p>
          <a:p>
            <a:pPr marL="0" marR="0" algn="just">
              <a:spcBef>
                <a:spcPts val="400"/>
              </a:spcBef>
              <a:spcAft>
                <a:spcPts val="0"/>
              </a:spcAft>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Then list the most important ways to make your team inclusive.</a:t>
            </a:r>
          </a:p>
          <a:p>
            <a:pPr marL="0" marR="0" algn="just">
              <a:spcBef>
                <a:spcPts val="12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Reflection: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In what ways are you personally being inclusive within your team?</a:t>
            </a:r>
          </a:p>
          <a:p>
            <a:pPr marL="0" marR="0" algn="just">
              <a:spcBef>
                <a:spcPts val="0"/>
              </a:spcBef>
              <a:spcAft>
                <a:spcPts val="800"/>
              </a:spcAft>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	What actions do you need to take to be more inclusive with teammates?</a:t>
            </a:r>
          </a:p>
          <a:p>
            <a:pPr marL="0" marR="0" algn="just">
              <a:spcBef>
                <a:spcPts val="0"/>
              </a:spcBef>
              <a:spcAft>
                <a:spcPts val="0"/>
              </a:spcAft>
            </a:pPr>
            <a:endParaRPr lang="en-US" sz="16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endParaRPr>
          </a:p>
          <a:p>
            <a:pPr marL="0" marR="0" algn="just">
              <a:spcBef>
                <a:spcPts val="0"/>
              </a:spcBef>
              <a:spcAft>
                <a:spcPts val="0"/>
              </a:spcAft>
            </a:pPr>
            <a:r>
              <a:rPr lang="en-US" sz="16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10 </a:t>
            </a:r>
            <a:r>
              <a:rPr lang="en-US" sz="1600" i="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A new command I give you: Love one another. As I have loved you, so you must love one another. (John 13:34)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274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500"/>
                                        <p:tgtEl>
                                          <p:spTgt spid="3">
                                            <p:txEl>
                                              <p:pRg st="8" end="8"/>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animEffect transition="in" filter="fade">
                                      <p:cBhvr>
                                        <p:cTn id="20" dur="500"/>
                                        <p:tgtEl>
                                          <p:spTgt spid="3">
                                            <p:txEl>
                                              <p:pRg st="9" end="9"/>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Effect transition="in" filter="fade">
                                      <p:cBhvr>
                                        <p:cTn id="23" dur="500"/>
                                        <p:tgtEl>
                                          <p:spTgt spid="3">
                                            <p:txEl>
                                              <p:pRg st="10" end="1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2" end="12"/>
                                            </p:txEl>
                                          </p:spTgt>
                                        </p:tgtEl>
                                        <p:attrNameLst>
                                          <p:attrName>style.visibility</p:attrName>
                                        </p:attrNameLst>
                                      </p:cBhvr>
                                      <p:to>
                                        <p:strVal val="visible"/>
                                      </p:to>
                                    </p:set>
                                    <p:animEffect transition="in" filter="fade">
                                      <p:cBhvr>
                                        <p:cTn id="28"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F97814-062C-A0A7-7124-2EC33273300F}"/>
              </a:ext>
            </a:extLst>
          </p:cNvPr>
          <p:cNvSpPr txBox="1"/>
          <p:nvPr/>
        </p:nvSpPr>
        <p:spPr>
          <a:xfrm>
            <a:off x="598714" y="525138"/>
            <a:ext cx="10983686" cy="6278642"/>
          </a:xfrm>
          <a:prstGeom prst="rect">
            <a:avLst/>
          </a:prstGeom>
          <a:noFill/>
        </p:spPr>
        <p:txBody>
          <a:bodyPr wrap="square">
            <a:spAutoFit/>
          </a:bodyPr>
          <a:lstStyle/>
          <a:p>
            <a:pPr marL="0" marR="0" algn="just">
              <a:spcBef>
                <a:spcPts val="200"/>
              </a:spcBef>
              <a:spcAft>
                <a:spcPts val="1200"/>
              </a:spcAft>
            </a:pPr>
            <a:r>
              <a:rPr lang="en-US" sz="3200" b="1" dirty="0">
                <a:solidFill>
                  <a:srgbClr val="000000"/>
                </a:solidFill>
                <a:effectLst/>
                <a:latin typeface="Cooper Black" panose="0208090404030B020404" pitchFamily="18" charset="0"/>
                <a:ea typeface="Times New Roman" panose="02020603050405020304" pitchFamily="18" charset="0"/>
                <a:cs typeface="Times New Roman" panose="02020603050405020304" pitchFamily="18" charset="0"/>
              </a:rPr>
              <a:t>Core Value 5: Teamwork</a:t>
            </a:r>
          </a:p>
          <a:p>
            <a:pPr marL="0" marR="0" algn="just">
              <a:spcBef>
                <a:spcPts val="6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Context:  </a:t>
            </a:r>
            <a:r>
              <a:rPr lang="en-US" sz="2400" dirty="0">
                <a:effectLst/>
                <a:latin typeface="Calibri" panose="020F0502020204030204" pitchFamily="34" charset="0"/>
                <a:ea typeface="Calibri" panose="020F0502020204030204" pitchFamily="34" charset="0"/>
                <a:cs typeface="Times New Roman" panose="02020603050405020304" pitchFamily="18" charset="0"/>
              </a:rPr>
              <a:t>A core value of FIRST® is </a:t>
            </a:r>
            <a:r>
              <a:rPr lang="en-US" sz="2400" b="1" i="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Teamwork</a:t>
            </a:r>
            <a:r>
              <a:rPr lang="en-US" sz="24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lang="en-US" sz="2400" i="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We are stronger when we work together.</a:t>
            </a:r>
            <a:r>
              <a:rPr lang="en-US" sz="24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p>
          <a:p>
            <a:pPr marL="0" marR="0" algn="just">
              <a:spcBef>
                <a:spcPts val="400"/>
              </a:spcBef>
              <a:spcAft>
                <a:spcPts val="0"/>
              </a:spcAft>
              <a:tabLst>
                <a:tab pos="457200" algn="l"/>
              </a:tabLst>
            </a:pPr>
            <a:r>
              <a:rPr lang="en-US" sz="2400" dirty="0">
                <a:solidFill>
                  <a:srgbClr val="202124"/>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A team </a:t>
            </a:r>
            <a:r>
              <a:rPr lang="en-US" sz="2400" dirty="0">
                <a:solidFill>
                  <a:srgbClr val="202124"/>
                </a:solidFill>
                <a:latin typeface="Calibri" panose="020F0502020204030204" pitchFamily="34" charset="0"/>
                <a:ea typeface="Calibri" panose="020F0502020204030204" pitchFamily="34" charset="0"/>
                <a:cs typeface="Calibri" panose="020F0502020204030204" pitchFamily="34" charset="0"/>
              </a:rPr>
              <a:t>is</a:t>
            </a:r>
            <a:r>
              <a:rPr lang="en-US" sz="24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every member contributing and complementing the work of others. </a:t>
            </a:r>
          </a:p>
          <a:p>
            <a:pPr marL="0" marR="0" algn="just">
              <a:spcBef>
                <a:spcPts val="400"/>
              </a:spcBef>
              <a:spcAft>
                <a:spcPts val="0"/>
              </a:spcAft>
              <a:tabLst>
                <a:tab pos="457200" algn="l"/>
              </a:tabLst>
            </a:pPr>
            <a:r>
              <a:rPr lang="en-US" sz="2400" dirty="0">
                <a:solidFill>
                  <a:srgbClr val="202124"/>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Team members work toward shared goals and help one another be successful. </a:t>
            </a:r>
          </a:p>
          <a:p>
            <a:pPr marL="0" marR="0" algn="just">
              <a:spcBef>
                <a:spcPts val="400"/>
              </a:spcBef>
              <a:spcAft>
                <a:spcPts val="0"/>
              </a:spcAft>
              <a:tabLst>
                <a:tab pos="457200" algn="l"/>
              </a:tabLst>
            </a:pPr>
            <a:r>
              <a:rPr lang="en-US" sz="2400" dirty="0">
                <a:solidFill>
                  <a:srgbClr val="202124"/>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They accomplish more together than could be done working alone.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400"/>
              </a:spcBef>
              <a:spcAft>
                <a:spcPts val="800"/>
              </a:spcAft>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T</a:t>
            </a:r>
            <a:r>
              <a:rPr lang="en-US" sz="2400" dirty="0">
                <a:effectLst/>
                <a:latin typeface="Calibri" panose="020F0502020204030204" pitchFamily="34" charset="0"/>
                <a:ea typeface="Calibri" panose="020F0502020204030204" pitchFamily="34" charset="0"/>
                <a:cs typeface="Times New Roman" panose="02020603050405020304" pitchFamily="18" charset="0"/>
              </a:rPr>
              <a:t>eamwork requires effort</a:t>
            </a:r>
            <a:r>
              <a:rPr lang="en-US" sz="2400" dirty="0">
                <a:latin typeface="Calibri" panose="020F0502020204030204" pitchFamily="34" charset="0"/>
                <a:ea typeface="Calibri" panose="020F0502020204030204" pitchFamily="34" charset="0"/>
                <a:cs typeface="Times New Roman" panose="02020603050405020304" pitchFamily="18" charset="0"/>
              </a:rPr>
              <a:t>; f</a:t>
            </a:r>
            <a:r>
              <a:rPr lang="en-US" sz="2400" dirty="0">
                <a:effectLst/>
                <a:latin typeface="Calibri" panose="020F0502020204030204" pitchFamily="34" charset="0"/>
                <a:ea typeface="Calibri" panose="020F0502020204030204" pitchFamily="34" charset="0"/>
                <a:cs typeface="Times New Roman" panose="02020603050405020304" pitchFamily="18" charset="0"/>
              </a:rPr>
              <a:t>ruits are enjoyment, productivity, and work synergies.</a:t>
            </a:r>
          </a:p>
          <a:p>
            <a:pPr marL="0" marR="0" algn="just">
              <a:spcBef>
                <a:spcPts val="600"/>
              </a:spcBef>
            </a:pPr>
            <a:r>
              <a:rPr lang="en-US" sz="2400" b="1" i="1" dirty="0">
                <a:solidFill>
                  <a:srgbClr val="C00000"/>
                </a:solidFill>
                <a:effectLst/>
                <a:latin typeface="Arial" panose="020B0604020202020204" pitchFamily="34" charset="0"/>
                <a:ea typeface="Calibri" panose="020F0502020204030204" pitchFamily="34" charset="0"/>
                <a:cs typeface="Segoe UI" panose="020B0502040204020203" pitchFamily="34" charset="0"/>
              </a:rPr>
              <a:t>PRINCIPLE: A team working together is stronger, smarter, and produces better products than people working alone.</a:t>
            </a:r>
            <a:r>
              <a:rPr lang="en-US" sz="2400" b="1" i="1" baseline="30000" dirty="0">
                <a:solidFill>
                  <a:srgbClr val="C00000"/>
                </a:solidFill>
                <a:effectLst/>
                <a:latin typeface="Arial" panose="020B0604020202020204" pitchFamily="34" charset="0"/>
                <a:ea typeface="Calibri" panose="020F0502020204030204" pitchFamily="34" charset="0"/>
                <a:cs typeface="Segoe UI" panose="020B0502040204020203" pitchFamily="34" charset="0"/>
              </a:rPr>
              <a:t>11</a:t>
            </a:r>
          </a:p>
          <a:p>
            <a:pPr marL="0" marR="0" algn="just">
              <a:spcBef>
                <a:spcPts val="12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Discussion: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Discuss what makes a team successful. </a:t>
            </a:r>
          </a:p>
          <a:p>
            <a:pPr marL="0" marR="0" algn="just">
              <a:spcAft>
                <a:spcPts val="0"/>
              </a:spcAft>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List actions the team can take to build an effective and pleasant team.</a:t>
            </a:r>
          </a:p>
          <a:p>
            <a:pPr marL="0" marR="0" algn="just">
              <a:spcBef>
                <a:spcPts val="600"/>
              </a:spcBef>
              <a:spcAft>
                <a:spcPts val="20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Reflection: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What do you fear about working on a team?</a:t>
            </a:r>
          </a:p>
          <a:p>
            <a:pPr marL="0" marR="0" algn="just">
              <a:spcAft>
                <a:spcPts val="800"/>
              </a:spcAft>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 	What actions can you take to improve teamwork for the benefit of all?</a:t>
            </a:r>
          </a:p>
          <a:p>
            <a:pPr marL="0" marR="0" algn="just">
              <a:spcBef>
                <a:spcPts val="0"/>
              </a:spcBef>
              <a:spcAft>
                <a:spcPts val="0"/>
              </a:spcAft>
            </a:pPr>
            <a:endParaRPr lang="en-US" sz="16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endParaRPr>
          </a:p>
          <a:p>
            <a:pPr marL="0" marR="0" algn="just">
              <a:spcBef>
                <a:spcPts val="0"/>
              </a:spcBef>
              <a:spcAft>
                <a:spcPts val="0"/>
              </a:spcAft>
            </a:pPr>
            <a:r>
              <a:rPr lang="en-US" sz="16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11</a:t>
            </a:r>
            <a:r>
              <a:rPr lang="en-US" sz="1600" i="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 Though one may be overpowered, two can defend themselves. A cord of three strands is not quickly broken. (Ecclesiastes 4:12)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100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500"/>
                                        <p:tgtEl>
                                          <p:spTgt spid="3">
                                            <p:txEl>
                                              <p:pRg st="8" end="8"/>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animEffect transition="in" filter="fade">
                                      <p:cBhvr>
                                        <p:cTn id="20" dur="500"/>
                                        <p:tgtEl>
                                          <p:spTgt spid="3">
                                            <p:txEl>
                                              <p:pRg st="9" end="9"/>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Effect transition="in" filter="fade">
                                      <p:cBhvr>
                                        <p:cTn id="23" dur="500"/>
                                        <p:tgtEl>
                                          <p:spTgt spid="3">
                                            <p:txEl>
                                              <p:pRg st="10" end="1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2" end="12"/>
                                            </p:txEl>
                                          </p:spTgt>
                                        </p:tgtEl>
                                        <p:attrNameLst>
                                          <p:attrName>style.visibility</p:attrName>
                                        </p:attrNameLst>
                                      </p:cBhvr>
                                      <p:to>
                                        <p:strVal val="visible"/>
                                      </p:to>
                                    </p:set>
                                    <p:animEffect transition="in" filter="fade">
                                      <p:cBhvr>
                                        <p:cTn id="28"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062294-8A50-A878-EF4C-48B051965EAF}"/>
              </a:ext>
            </a:extLst>
          </p:cNvPr>
          <p:cNvSpPr txBox="1"/>
          <p:nvPr/>
        </p:nvSpPr>
        <p:spPr>
          <a:xfrm>
            <a:off x="609600" y="507118"/>
            <a:ext cx="10983686" cy="6412012"/>
          </a:xfrm>
          <a:prstGeom prst="rect">
            <a:avLst/>
          </a:prstGeom>
          <a:noFill/>
        </p:spPr>
        <p:txBody>
          <a:bodyPr wrap="square">
            <a:spAutoFit/>
          </a:bodyPr>
          <a:lstStyle/>
          <a:p>
            <a:pPr marL="0" marR="0" algn="just">
              <a:spcBef>
                <a:spcPts val="200"/>
              </a:spcBef>
              <a:spcAft>
                <a:spcPts val="1200"/>
              </a:spcAft>
            </a:pPr>
            <a:r>
              <a:rPr lang="en-US" sz="3200" b="1" dirty="0">
                <a:solidFill>
                  <a:srgbClr val="000000"/>
                </a:solidFill>
                <a:effectLst/>
                <a:latin typeface="Cooper Black" panose="0208090404030B020404" pitchFamily="18" charset="0"/>
                <a:ea typeface="Times New Roman" panose="02020603050405020304" pitchFamily="18" charset="0"/>
                <a:cs typeface="Times New Roman" panose="02020603050405020304" pitchFamily="18" charset="0"/>
              </a:rPr>
              <a:t>Core Value 6: Fun</a:t>
            </a:r>
          </a:p>
          <a:p>
            <a:pPr marL="0" marR="0" algn="just">
              <a:spcBef>
                <a:spcPts val="4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Context:  </a:t>
            </a:r>
            <a:r>
              <a:rPr lang="en-US" sz="2400" dirty="0">
                <a:effectLst/>
                <a:latin typeface="Calibri" panose="020F0502020204030204" pitchFamily="34" charset="0"/>
                <a:ea typeface="Calibri" panose="020F0502020204030204" pitchFamily="34" charset="0"/>
                <a:cs typeface="Times New Roman" panose="02020603050405020304" pitchFamily="18" charset="0"/>
              </a:rPr>
              <a:t>A core value of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FIRST®</a:t>
            </a:r>
            <a:r>
              <a:rPr lang="en-US" sz="2400" dirty="0">
                <a:effectLst/>
                <a:latin typeface="Calibri" panose="020F0502020204030204" pitchFamily="34" charset="0"/>
                <a:ea typeface="Calibri" panose="020F0502020204030204" pitchFamily="34" charset="0"/>
                <a:cs typeface="Times New Roman" panose="02020603050405020304" pitchFamily="18" charset="0"/>
              </a:rPr>
              <a:t> is </a:t>
            </a:r>
            <a:r>
              <a:rPr lang="en-US" sz="2400" b="1" i="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Fun</a:t>
            </a:r>
            <a:r>
              <a:rPr lang="en-US" sz="24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i="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We enjoy and celebrate what we do!</a:t>
            </a:r>
            <a:r>
              <a:rPr lang="en-US" sz="2400" i="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p>
          <a:p>
            <a:pPr marL="0" marR="0" algn="just">
              <a:spcBef>
                <a:spcPts val="600"/>
              </a:spcBef>
              <a:tabLst>
                <a:tab pos="457200" algn="l"/>
              </a:tabLst>
            </a:pPr>
            <a:r>
              <a:rPr lang="en-US" sz="2400" dirty="0">
                <a:solidFill>
                  <a:srgbClr val="202124"/>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Team projects are hard work, but they also can be fun for people involved. </a:t>
            </a:r>
          </a:p>
          <a:p>
            <a:pPr marL="0" marR="0" algn="just">
              <a:spcBef>
                <a:spcPts val="600"/>
              </a:spcBef>
              <a:tabLst>
                <a:tab pos="457200" algn="l"/>
              </a:tabLst>
            </a:pPr>
            <a:r>
              <a:rPr lang="en-US" sz="2400" dirty="0">
                <a:solidFill>
                  <a:srgbClr val="202124"/>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Amazing learning and robot performance cause joy in participants and spectators.  </a:t>
            </a:r>
          </a:p>
          <a:p>
            <a:pPr marL="0" marR="0" algn="just">
              <a:spcBef>
                <a:spcPts val="600"/>
              </a:spcBef>
              <a:tabLst>
                <a:tab pos="457200" algn="l"/>
              </a:tabLst>
            </a:pPr>
            <a:r>
              <a:rPr lang="en-US" sz="2400" dirty="0">
                <a:solidFill>
                  <a:srgbClr val="202124"/>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Periodic successes, awards, and recognitions should lead to team celebrations.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600"/>
              </a:spcBef>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	A happy team plans fun: crazy activities, social events, and celebrations of success.</a:t>
            </a:r>
          </a:p>
          <a:p>
            <a:pPr marL="0" marR="0" algn="just">
              <a:spcBef>
                <a:spcPts val="800"/>
              </a:spcBef>
              <a:spcAft>
                <a:spcPts val="600"/>
              </a:spcAft>
            </a:pPr>
            <a:r>
              <a:rPr lang="en-US" sz="2400" b="1" i="1" dirty="0">
                <a:solidFill>
                  <a:srgbClr val="C00000"/>
                </a:solidFill>
                <a:effectLst/>
                <a:latin typeface="Arial" panose="020B0604020202020204" pitchFamily="34" charset="0"/>
                <a:ea typeface="Calibri" panose="020F0502020204030204" pitchFamily="34" charset="0"/>
                <a:cs typeface="Segoe UI" panose="020B0502040204020203" pitchFamily="34" charset="0"/>
              </a:rPr>
              <a:t>PRINCIPLE: Celebrating achievements acknowledges the important, rewards contributors, and improves morale.</a:t>
            </a:r>
            <a:r>
              <a:rPr lang="en-US" sz="2400" b="1" i="1" baseline="30000" dirty="0">
                <a:solidFill>
                  <a:srgbClr val="C00000"/>
                </a:solidFill>
                <a:effectLst/>
                <a:latin typeface="Arial" panose="020B0604020202020204" pitchFamily="34" charset="0"/>
                <a:ea typeface="Calibri" panose="020F0502020204030204" pitchFamily="34" charset="0"/>
                <a:cs typeface="Segoe UI" panose="020B0502040204020203" pitchFamily="34" charset="0"/>
              </a:rPr>
              <a:t>12</a:t>
            </a:r>
            <a:r>
              <a:rPr lang="en-US" sz="2400" b="1" i="1" dirty="0">
                <a:solidFill>
                  <a:srgbClr val="C00000"/>
                </a:solidFill>
                <a:effectLst/>
                <a:latin typeface="Arial" panose="020B0604020202020204" pitchFamily="34" charset="0"/>
                <a:ea typeface="Calibri" panose="020F0502020204030204" pitchFamily="34" charset="0"/>
                <a:cs typeface="Segoe UI" panose="020B0502040204020203" pitchFamily="34" charset="0"/>
              </a:rPr>
              <a:t> </a:t>
            </a:r>
          </a:p>
          <a:p>
            <a:pPr marL="0" marR="0" algn="just">
              <a:spcBef>
                <a:spcPts val="6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Discussion: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Discuss what is fun for your teammates. </a:t>
            </a:r>
          </a:p>
          <a:p>
            <a:pPr marL="0" marR="0" algn="just">
              <a:spcBef>
                <a:spcPts val="400"/>
              </a:spcBef>
              <a:spcAft>
                <a:spcPts val="0"/>
              </a:spcAft>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List things that might make your team project more fun for everyone.</a:t>
            </a:r>
          </a:p>
          <a:p>
            <a:pPr marL="0" marR="0" algn="just">
              <a:spcBef>
                <a:spcPts val="600"/>
              </a:spcBef>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Reflection: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What do you consider fun when you are together with your team?</a:t>
            </a:r>
          </a:p>
          <a:p>
            <a:pPr marL="0" marR="0" algn="just">
              <a:spcBef>
                <a:spcPts val="400"/>
              </a:spcBef>
              <a:spcAft>
                <a:spcPts val="800"/>
              </a:spcAft>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	What actions might be appropriate ways to celebrate team successes?</a:t>
            </a:r>
          </a:p>
          <a:p>
            <a:pPr marL="0" marR="0" algn="just">
              <a:spcBef>
                <a:spcPts val="0"/>
              </a:spcBef>
              <a:spcAft>
                <a:spcPts val="0"/>
              </a:spcAft>
            </a:pPr>
            <a:endParaRPr lang="en-US" sz="14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endParaRPr>
          </a:p>
          <a:p>
            <a:pPr marL="0" marR="0" algn="just">
              <a:spcBef>
                <a:spcPts val="0"/>
              </a:spcBef>
              <a:spcAft>
                <a:spcPts val="0"/>
              </a:spcAft>
            </a:pPr>
            <a:r>
              <a:rPr lang="en-US" sz="16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12</a:t>
            </a:r>
            <a:r>
              <a:rPr lang="en-US" sz="1600" i="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 We had to celebrate and be glad, because this brother of yours was dead and is alive again; he was lost and is found. (Luke 15:32)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669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500"/>
                                        <p:tgtEl>
                                          <p:spTgt spid="3">
                                            <p:txEl>
                                              <p:pRg st="8" end="8"/>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animEffect transition="in" filter="fade">
                                      <p:cBhvr>
                                        <p:cTn id="20" dur="500"/>
                                        <p:tgtEl>
                                          <p:spTgt spid="3">
                                            <p:txEl>
                                              <p:pRg st="9" end="9"/>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Effect transition="in" filter="fade">
                                      <p:cBhvr>
                                        <p:cTn id="23" dur="500"/>
                                        <p:tgtEl>
                                          <p:spTgt spid="3">
                                            <p:txEl>
                                              <p:pRg st="10" end="1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2" end="12"/>
                                            </p:txEl>
                                          </p:spTgt>
                                        </p:tgtEl>
                                        <p:attrNameLst>
                                          <p:attrName>style.visibility</p:attrName>
                                        </p:attrNameLst>
                                      </p:cBhvr>
                                      <p:to>
                                        <p:strVal val="visible"/>
                                      </p:to>
                                    </p:set>
                                    <p:animEffect transition="in" filter="fade">
                                      <p:cBhvr>
                                        <p:cTn id="28"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E78CB2-0B49-44E8-5BDF-3BE2F817D99A}"/>
              </a:ext>
            </a:extLst>
          </p:cNvPr>
          <p:cNvSpPr txBox="1"/>
          <p:nvPr/>
        </p:nvSpPr>
        <p:spPr>
          <a:xfrm>
            <a:off x="598714" y="545375"/>
            <a:ext cx="10972800" cy="6324808"/>
          </a:xfrm>
          <a:prstGeom prst="rect">
            <a:avLst/>
          </a:prstGeom>
          <a:noFill/>
        </p:spPr>
        <p:txBody>
          <a:bodyPr wrap="square">
            <a:spAutoFit/>
          </a:bodyPr>
          <a:lstStyle/>
          <a:p>
            <a:pPr marL="0" marR="0" algn="just">
              <a:spcBef>
                <a:spcPts val="200"/>
              </a:spcBef>
              <a:spcAft>
                <a:spcPts val="1200"/>
              </a:spcAft>
            </a:pPr>
            <a:r>
              <a:rPr lang="en-US" sz="3200" b="1" dirty="0">
                <a:solidFill>
                  <a:srgbClr val="000000"/>
                </a:solidFill>
                <a:effectLst/>
                <a:latin typeface="Cooper Black" panose="0208090404030B020404" pitchFamily="18" charset="0"/>
                <a:ea typeface="Times New Roman" panose="02020603050405020304" pitchFamily="18" charset="0"/>
                <a:cs typeface="Times New Roman" panose="02020603050405020304" pitchFamily="18" charset="0"/>
              </a:rPr>
              <a:t>Your </a:t>
            </a:r>
            <a:r>
              <a:rPr lang="en-US" sz="2400" b="1" dirty="0">
                <a:solidFill>
                  <a:srgbClr val="000000"/>
                </a:solidFill>
                <a:effectLst/>
                <a:latin typeface="Cooper Black" panose="0208090404030B020404" pitchFamily="18" charset="0"/>
                <a:ea typeface="Times New Roman" panose="02020603050405020304" pitchFamily="18" charset="0"/>
                <a:cs typeface="Times New Roman" panose="02020603050405020304" pitchFamily="18" charset="0"/>
              </a:rPr>
              <a:t>(additional) </a:t>
            </a:r>
            <a:r>
              <a:rPr lang="en-US" sz="3200" b="1" dirty="0">
                <a:solidFill>
                  <a:srgbClr val="000000"/>
                </a:solidFill>
                <a:effectLst/>
                <a:latin typeface="Cooper Black" panose="0208090404030B020404" pitchFamily="18" charset="0"/>
                <a:ea typeface="Times New Roman" panose="02020603050405020304" pitchFamily="18" charset="0"/>
                <a:cs typeface="Times New Roman" panose="02020603050405020304" pitchFamily="18" charset="0"/>
              </a:rPr>
              <a:t>Core Value:</a:t>
            </a:r>
          </a:p>
          <a:p>
            <a:pPr marL="0" marR="0" algn="just">
              <a:spcBef>
                <a:spcPts val="6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Context: </a:t>
            </a:r>
            <a:r>
              <a:rPr lang="en-US" sz="2000" i="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a:t>
            </a:r>
            <a:r>
              <a:rPr lang="en-US" sz="2000" i="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write statements about this value)</a:t>
            </a:r>
            <a:endParaRPr lang="en-US" sz="2000" b="1" i="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gn="just">
              <a:spcBef>
                <a:spcPts val="1200"/>
              </a:spcBef>
              <a:spcAft>
                <a:spcPts val="800"/>
              </a:spcAft>
            </a:pPr>
            <a:r>
              <a:rPr lang="en-US" sz="24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p>
          <a:p>
            <a:pPr marL="0" marR="0" algn="just">
              <a:spcBef>
                <a:spcPts val="1200"/>
              </a:spcBef>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1200"/>
              </a:spcBef>
              <a:spcAft>
                <a:spcPts val="0"/>
              </a:spcAft>
            </a:pPr>
            <a:r>
              <a:rPr lang="en-US" sz="24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spcBef>
                <a:spcPts val="0"/>
              </a:spcBef>
              <a:spcAft>
                <a:spcPts val="800"/>
              </a:spcAft>
            </a:pPr>
            <a:r>
              <a:rPr lang="en-US" sz="2400" b="1" i="1" dirty="0">
                <a:solidFill>
                  <a:srgbClr val="C00000"/>
                </a:solidFill>
                <a:effectLst/>
                <a:latin typeface="Arial" panose="020B0604020202020204" pitchFamily="34" charset="0"/>
                <a:ea typeface="Calibri" panose="020F0502020204030204" pitchFamily="34" charset="0"/>
                <a:cs typeface="Segoe UI" panose="020B0502040204020203" pitchFamily="34" charset="0"/>
              </a:rPr>
              <a:t>PRINCIPLE: Core values precious to you must be treasured and lived out conscientiously.</a:t>
            </a:r>
            <a:r>
              <a:rPr lang="en-US" sz="2400" b="1" i="1" baseline="30000" dirty="0">
                <a:solidFill>
                  <a:srgbClr val="C00000"/>
                </a:solidFill>
                <a:effectLst/>
                <a:latin typeface="Arial" panose="020B0604020202020204" pitchFamily="34" charset="0"/>
                <a:ea typeface="Calibri" panose="020F0502020204030204" pitchFamily="34" charset="0"/>
                <a:cs typeface="Segoe UI" panose="020B0502040204020203" pitchFamily="34" charset="0"/>
              </a:rPr>
              <a:t>13</a:t>
            </a:r>
          </a:p>
          <a:p>
            <a:pPr marL="0" marR="0" algn="just">
              <a:spcBef>
                <a:spcPts val="6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Discussion: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Discuss your core value with teammates and list ways it might be lived out in your team.</a:t>
            </a:r>
          </a:p>
          <a:p>
            <a:pPr marL="0" marR="0" algn="just">
              <a:spcBef>
                <a:spcPts val="12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Reflection: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Why is this core value important to you?</a:t>
            </a:r>
          </a:p>
          <a:p>
            <a:pPr marL="0" marR="0" algn="just">
              <a:spcBef>
                <a:spcPts val="0"/>
              </a:spcBef>
              <a:spcAft>
                <a:spcPts val="800"/>
              </a:spcAft>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	What actions do you plan to implement to live out this core value?</a:t>
            </a:r>
          </a:p>
          <a:p>
            <a:pPr marL="0" marR="0" algn="just">
              <a:spcBef>
                <a:spcPts val="0"/>
              </a:spcBef>
              <a:spcAft>
                <a:spcPts val="0"/>
              </a:spcAft>
            </a:pPr>
            <a:endParaRPr lang="en-US" sz="14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endParaRPr>
          </a:p>
          <a:p>
            <a:pPr marL="0" marR="0" algn="just">
              <a:spcBef>
                <a:spcPts val="0"/>
              </a:spcBef>
              <a:spcAft>
                <a:spcPts val="0"/>
              </a:spcAft>
            </a:pPr>
            <a:r>
              <a:rPr lang="en-US" sz="16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13</a:t>
            </a:r>
            <a:r>
              <a:rPr lang="en-US" sz="1600" i="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 Do not let them out of sight, keep them in your heart; they are life to those who find them and health to one’s body. (Proverbs 4:21-22)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302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fade">
                                      <p:cBhvr>
                                        <p:cTn id="20" dur="500"/>
                                        <p:tgtEl>
                                          <p:spTgt spid="3">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fade">
                                      <p:cBhvr>
                                        <p:cTn id="2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6C43BC-FEE4-6423-204F-541983E639EC}"/>
              </a:ext>
            </a:extLst>
          </p:cNvPr>
          <p:cNvSpPr txBox="1"/>
          <p:nvPr/>
        </p:nvSpPr>
        <p:spPr>
          <a:xfrm>
            <a:off x="609600" y="712940"/>
            <a:ext cx="10972800" cy="6063198"/>
          </a:xfrm>
          <a:prstGeom prst="rect">
            <a:avLst/>
          </a:prstGeom>
          <a:noFill/>
        </p:spPr>
        <p:txBody>
          <a:bodyPr wrap="square">
            <a:spAutoFit/>
          </a:bodyPr>
          <a:lstStyle/>
          <a:p>
            <a:pPr marL="0" marR="0" algn="ctr">
              <a:spcBef>
                <a:spcPts val="1200"/>
              </a:spcBef>
              <a:spcAft>
                <a:spcPts val="0"/>
              </a:spcAft>
            </a:pPr>
            <a:r>
              <a:rPr lang="en-US" sz="3600" b="1" kern="0" dirty="0">
                <a:solidFill>
                  <a:srgbClr val="C00000"/>
                </a:solidFill>
                <a:effectLst/>
                <a:latin typeface="Cooper Black" panose="0208090404030B020404" pitchFamily="18" charset="0"/>
                <a:ea typeface="Times New Roman" panose="02020603050405020304" pitchFamily="18" charset="0"/>
                <a:cs typeface="Times New Roman" panose="02020603050405020304" pitchFamily="18" charset="0"/>
              </a:rPr>
              <a:t>TEAM GOALS</a:t>
            </a:r>
          </a:p>
          <a:p>
            <a:pPr marL="0" marR="0" algn="just">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914400" marR="914400" algn="ctr">
              <a:spcBef>
                <a:spcPts val="1200"/>
              </a:spcBef>
              <a:spcAft>
                <a:spcPts val="800"/>
              </a:spcAft>
            </a:pPr>
            <a:r>
              <a:rPr lang="en-US" sz="2400" dirty="0">
                <a:effectLst/>
                <a:latin typeface="Chief Blueprint" panose="020B0500000000000000" pitchFamily="34" charset="0"/>
                <a:ea typeface="Calibri" panose="020F0502020204030204" pitchFamily="34" charset="0"/>
                <a:cs typeface="Times New Roman" panose="02020603050405020304" pitchFamily="18" charset="0"/>
              </a:rPr>
              <a:t>It may be said that a journey without targets or goals will hit them every time — accomplish nothing of importance. </a:t>
            </a:r>
          </a:p>
          <a:p>
            <a:pPr marL="914400" marR="914400" algn="ctr">
              <a:spcBef>
                <a:spcPts val="1200"/>
              </a:spcBef>
              <a:spcAft>
                <a:spcPts val="800"/>
              </a:spcAft>
            </a:pPr>
            <a:r>
              <a:rPr lang="en-US" sz="2400" dirty="0">
                <a:effectLst/>
                <a:latin typeface="Chief Blueprint" panose="020B0500000000000000" pitchFamily="34" charset="0"/>
                <a:ea typeface="Calibri" panose="020F0502020204030204" pitchFamily="34" charset="0"/>
                <a:cs typeface="Times New Roman" panose="02020603050405020304" pitchFamily="18" charset="0"/>
              </a:rPr>
              <a:t>Members and other interested people invest a lot of time and resources into a team. These investments should not be wasted. Teams should be responsible and make plans that reap much from investments. Let’s not be lazy, or be aimless, or many will be disappointed in the end.</a:t>
            </a:r>
          </a:p>
          <a:p>
            <a:pPr marL="0" marR="0" algn="ctr">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spcBef>
                <a:spcPts val="0"/>
              </a:spcBef>
              <a:spcAft>
                <a:spcPts val="800"/>
              </a:spcAft>
            </a:pPr>
            <a:r>
              <a:rPr lang="en-US" sz="2000" b="1" i="1" dirty="0">
                <a:solidFill>
                  <a:srgbClr val="C00000"/>
                </a:solidFill>
                <a:effectLst/>
                <a:latin typeface="Arial" panose="020B0604020202020204" pitchFamily="34" charset="0"/>
                <a:ea typeface="Calibri" panose="020F0502020204030204" pitchFamily="34" charset="0"/>
                <a:cs typeface="Segoe UI" panose="020B0502040204020203" pitchFamily="34" charset="0"/>
              </a:rPr>
              <a:t>PRINCIPLE: A team must fully understand its goals so that everyone works toward the same desired outcomes.</a:t>
            </a:r>
            <a:r>
              <a:rPr lang="en-US" sz="2000" b="1" i="1" baseline="30000" dirty="0">
                <a:solidFill>
                  <a:srgbClr val="C00000"/>
                </a:solidFill>
                <a:effectLst/>
                <a:latin typeface="Arial" panose="020B0604020202020204" pitchFamily="34" charset="0"/>
                <a:ea typeface="Calibri" panose="020F0502020204030204" pitchFamily="34" charset="0"/>
                <a:cs typeface="Segoe UI" panose="020B0502040204020203" pitchFamily="34" charset="0"/>
              </a:rPr>
              <a:t>14</a:t>
            </a:r>
          </a:p>
          <a:p>
            <a:pPr marL="0" marR="0" algn="just">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14 </a:t>
            </a:r>
            <a:r>
              <a:rPr lang="en-US" sz="1600" i="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His master replied, “You wicked, lazy servant! So, you knew that I harvest where I have not sown and gather where I have not scattered seed?  Well then, you should have put my money on deposit with bankers, so when I returned, I would have received it back with interest.” (Matthew 25:26-27)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130BC91F-5810-3E69-5126-66917C081150}"/>
              </a:ext>
            </a:extLst>
          </p:cNvPr>
          <p:cNvCxnSpPr/>
          <p:nvPr/>
        </p:nvCxnSpPr>
        <p:spPr>
          <a:xfrm>
            <a:off x="500743" y="1317175"/>
            <a:ext cx="1110342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822BC57-D1D5-1037-CC0A-29EEABBF4268}"/>
              </a:ext>
            </a:extLst>
          </p:cNvPr>
          <p:cNvCxnSpPr/>
          <p:nvPr/>
        </p:nvCxnSpPr>
        <p:spPr>
          <a:xfrm>
            <a:off x="500742" y="696660"/>
            <a:ext cx="1110342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863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04BA6D-51C8-BD2F-F430-D8D16E881D1E}"/>
              </a:ext>
            </a:extLst>
          </p:cNvPr>
          <p:cNvSpPr txBox="1"/>
          <p:nvPr/>
        </p:nvSpPr>
        <p:spPr>
          <a:xfrm>
            <a:off x="620486" y="545496"/>
            <a:ext cx="10972800" cy="6345327"/>
          </a:xfrm>
          <a:prstGeom prst="rect">
            <a:avLst/>
          </a:prstGeom>
          <a:noFill/>
        </p:spPr>
        <p:txBody>
          <a:bodyPr wrap="square">
            <a:spAutoFit/>
          </a:bodyPr>
          <a:lstStyle/>
          <a:p>
            <a:pPr marL="0" marR="0" algn="just">
              <a:spcBef>
                <a:spcPts val="200"/>
              </a:spcBef>
              <a:spcAft>
                <a:spcPts val="1200"/>
              </a:spcAft>
            </a:pPr>
            <a:r>
              <a:rPr lang="en-US" sz="3200" b="1" dirty="0">
                <a:solidFill>
                  <a:srgbClr val="000000"/>
                </a:solidFill>
                <a:effectLst/>
                <a:latin typeface="Cooper Black" panose="0208090404030B020404" pitchFamily="18" charset="0"/>
                <a:ea typeface="Times New Roman" panose="02020603050405020304" pitchFamily="18" charset="0"/>
                <a:cs typeface="Times New Roman" panose="02020603050405020304" pitchFamily="18" charset="0"/>
              </a:rPr>
              <a:t>Team Goals</a:t>
            </a:r>
          </a:p>
          <a:p>
            <a:pPr marL="0" marR="0" algn="just">
              <a:spcBef>
                <a:spcPts val="6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Context</a:t>
            </a:r>
          </a:p>
          <a:p>
            <a:pPr marL="0" marR="0" algn="just">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 team exists to accomplish goals. </a:t>
            </a:r>
          </a:p>
          <a:p>
            <a:pPr marL="0" marR="0" algn="just">
              <a:spcBef>
                <a:spcPts val="0"/>
              </a:spcBef>
              <a:spcAft>
                <a:spcPts val="800"/>
              </a:spcAft>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	Team goals: awards, reputation, project, or impacting friends or community. </a:t>
            </a:r>
          </a:p>
          <a:p>
            <a:pPr marL="0" marR="0" algn="just">
              <a:spcBef>
                <a:spcPts val="0"/>
              </a:spcBef>
              <a:spcAft>
                <a:spcPts val="800"/>
              </a:spcAft>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	Personal goals: skills, friends, pleasing others, resume, or career options.</a:t>
            </a:r>
          </a:p>
          <a:p>
            <a:pPr marL="0" marR="0" algn="just">
              <a:spcBef>
                <a:spcPts val="0"/>
              </a:spcBef>
              <a:spcAft>
                <a:spcPts val="800"/>
              </a:spcAft>
            </a:pPr>
            <a:r>
              <a:rPr lang="en-US" sz="2400" b="1" i="1" dirty="0">
                <a:solidFill>
                  <a:srgbClr val="C00000"/>
                </a:solidFill>
                <a:effectLst/>
                <a:latin typeface="Arial" panose="020B0604020202020204" pitchFamily="34" charset="0"/>
                <a:ea typeface="Calibri" panose="020F0502020204030204" pitchFamily="34" charset="0"/>
                <a:cs typeface="Segoe UI" panose="020B0502040204020203" pitchFamily="34" charset="0"/>
              </a:rPr>
              <a:t>PRINCIPLE: Choose goals that direct you toward a hope-filled future and successes for your team and personally.</a:t>
            </a:r>
            <a:r>
              <a:rPr lang="en-US" sz="2400" b="1" i="1" baseline="30000" dirty="0">
                <a:solidFill>
                  <a:srgbClr val="C00000"/>
                </a:solidFill>
                <a:effectLst/>
                <a:latin typeface="Arial" panose="020B0604020202020204" pitchFamily="34" charset="0"/>
                <a:ea typeface="Calibri" panose="020F0502020204030204" pitchFamily="34" charset="0"/>
                <a:cs typeface="Segoe UI" panose="020B0502040204020203" pitchFamily="34" charset="0"/>
              </a:rPr>
              <a:t>15</a:t>
            </a:r>
          </a:p>
          <a:p>
            <a:pPr marL="0" marR="0" algn="just">
              <a:spcBef>
                <a:spcPts val="12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Discussion: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Discuss your teammates’ understandings of team goals. </a:t>
            </a:r>
          </a:p>
          <a:p>
            <a:pPr marL="0" marR="0" algn="just">
              <a:spcBef>
                <a:spcPts val="1200"/>
              </a:spcBef>
              <a:spcAft>
                <a:spcPts val="0"/>
              </a:spcAft>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Briefly state a team goal for each of the following areas: team, robot, outreach.</a:t>
            </a:r>
          </a:p>
          <a:p>
            <a:pPr marL="0" marR="0" algn="just">
              <a:spcBef>
                <a:spcPts val="12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Reflection: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For which of these goals are you best prepared to contribute?</a:t>
            </a:r>
          </a:p>
          <a:p>
            <a:pPr marL="0" marR="0" algn="just">
              <a:spcBef>
                <a:spcPts val="0"/>
              </a:spcBef>
              <a:spcAft>
                <a:spcPts val="800"/>
              </a:spcAft>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	For which goal will you struggle the most to contribute?</a:t>
            </a:r>
          </a:p>
          <a:p>
            <a:pPr marL="0" marR="0" algn="just">
              <a:spcBef>
                <a:spcPts val="0"/>
              </a:spcBef>
              <a:spcAft>
                <a:spcPts val="0"/>
              </a:spcAft>
            </a:pPr>
            <a:endParaRPr lang="en-US" sz="12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endParaRPr>
          </a:p>
          <a:p>
            <a:pPr marL="0" marR="0" algn="just">
              <a:spcBef>
                <a:spcPts val="0"/>
              </a:spcBef>
              <a:spcAft>
                <a:spcPts val="0"/>
              </a:spcAft>
            </a:pPr>
            <a:endParaRPr lang="en-US" sz="1200" baseline="30000" dirty="0">
              <a:solidFill>
                <a:srgbClr val="000000"/>
              </a:solidFill>
              <a:latin typeface="Arial" panose="020B0604020202020204" pitchFamily="34" charset="0"/>
              <a:ea typeface="Calibri" panose="020F0502020204030204" pitchFamily="34" charset="0"/>
              <a:cs typeface="Segoe UI" panose="020B0502040204020203" pitchFamily="34" charset="0"/>
            </a:endParaRPr>
          </a:p>
          <a:p>
            <a:pPr marL="0" marR="0" algn="just">
              <a:spcBef>
                <a:spcPts val="0"/>
              </a:spcBef>
              <a:spcAft>
                <a:spcPts val="0"/>
              </a:spcAft>
            </a:pPr>
            <a:endParaRPr lang="en-US" sz="12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endParaRPr>
          </a:p>
          <a:p>
            <a:pPr marL="0" marR="0" algn="just">
              <a:spcBef>
                <a:spcPts val="0"/>
              </a:spcBef>
              <a:spcAft>
                <a:spcPts val="0"/>
              </a:spcAft>
            </a:pPr>
            <a:r>
              <a:rPr lang="en-US" sz="16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15 </a:t>
            </a:r>
            <a:r>
              <a:rPr lang="en-US" sz="1600" i="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“I know the plans I have for you,” declares the Lord, “plans to prosper you, not to harm you, plans to give you hope and a future.” (Jeremiah 29:11)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012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500"/>
                                        <p:tgtEl>
                                          <p:spTgt spid="3">
                                            <p:txEl>
                                              <p:pRg st="7" end="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fade">
                                      <p:cBhvr>
                                        <p:cTn id="20" dur="500"/>
                                        <p:tgtEl>
                                          <p:spTgt spid="3">
                                            <p:txEl>
                                              <p:pRg st="8" end="8"/>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fade">
                                      <p:cBhvr>
                                        <p:cTn id="23" dur="500"/>
                                        <p:tgtEl>
                                          <p:spTgt spid="3">
                                            <p:txEl>
                                              <p:pRg st="9" end="9"/>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3" end="13"/>
                                            </p:txEl>
                                          </p:spTgt>
                                        </p:tgtEl>
                                        <p:attrNameLst>
                                          <p:attrName>style.visibility</p:attrName>
                                        </p:attrNameLst>
                                      </p:cBhvr>
                                      <p:to>
                                        <p:strVal val="visible"/>
                                      </p:to>
                                    </p:set>
                                    <p:animEffect transition="in" filter="fade">
                                      <p:cBhvr>
                                        <p:cTn id="28"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D76EB8-F279-3D3F-BA45-BDB842F97C74}"/>
              </a:ext>
            </a:extLst>
          </p:cNvPr>
          <p:cNvSpPr txBox="1"/>
          <p:nvPr/>
        </p:nvSpPr>
        <p:spPr>
          <a:xfrm>
            <a:off x="587829" y="536765"/>
            <a:ext cx="11005457" cy="6309420"/>
          </a:xfrm>
          <a:prstGeom prst="rect">
            <a:avLst/>
          </a:prstGeom>
          <a:noFill/>
        </p:spPr>
        <p:txBody>
          <a:bodyPr wrap="square">
            <a:spAutoFit/>
          </a:bodyPr>
          <a:lstStyle/>
          <a:p>
            <a:pPr marL="0" marR="0" algn="just">
              <a:spcBef>
                <a:spcPts val="200"/>
              </a:spcBef>
              <a:spcAft>
                <a:spcPts val="1200"/>
              </a:spcAft>
            </a:pPr>
            <a:r>
              <a:rPr lang="en-US" sz="3200" b="1" dirty="0">
                <a:solidFill>
                  <a:srgbClr val="000000"/>
                </a:solidFill>
                <a:effectLst/>
                <a:latin typeface="Cooper Black" panose="0208090404030B020404" pitchFamily="18" charset="0"/>
                <a:ea typeface="Times New Roman" panose="02020603050405020304" pitchFamily="18" charset="0"/>
                <a:cs typeface="Times New Roman" panose="02020603050405020304" pitchFamily="18" charset="0"/>
              </a:rPr>
              <a:t>Goal 1: Team Excellence</a:t>
            </a:r>
          </a:p>
          <a:p>
            <a:pPr marL="0" marR="0" algn="just">
              <a:spcBef>
                <a:spcPts val="12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Context:  </a:t>
            </a:r>
            <a:r>
              <a:rPr lang="en-US" sz="2400" dirty="0">
                <a:effectLst/>
                <a:latin typeface="Calibri" panose="020F0502020204030204" pitchFamily="34" charset="0"/>
                <a:ea typeface="Calibri" panose="020F0502020204030204" pitchFamily="34" charset="0"/>
                <a:cs typeface="Times New Roman" panose="02020603050405020304" pitchFamily="18" charset="0"/>
              </a:rPr>
              <a:t>Your team identity is how other teams and the community perceive you. </a:t>
            </a:r>
          </a:p>
          <a:p>
            <a:pPr marL="0" marR="0" algn="just">
              <a:spcBef>
                <a:spcPts val="1200"/>
              </a:spcBef>
              <a:spcAft>
                <a:spcPts val="0"/>
              </a:spcAft>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	Excellence: </a:t>
            </a:r>
            <a:r>
              <a:rPr lang="en-US" sz="2400" dirty="0">
                <a:effectLst/>
                <a:latin typeface="Calibri" panose="020F0502020204030204" pitchFamily="34" charset="0"/>
                <a:ea typeface="Calibri" panose="020F0502020204030204" pitchFamily="34" charset="0"/>
                <a:cs typeface="Times New Roman" panose="02020603050405020304" pitchFamily="18" charset="0"/>
              </a:rPr>
              <a:t>team structure, focus, unity, values, and presenting yourselves.  </a:t>
            </a:r>
          </a:p>
          <a:p>
            <a:pPr marL="0" marR="0" algn="just">
              <a:spcBef>
                <a:spcPts val="0"/>
              </a:spcBef>
              <a:spcAft>
                <a:spcPts val="800"/>
              </a:spcAft>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	How do you want team excellence defined and pursued this year?</a:t>
            </a:r>
          </a:p>
          <a:p>
            <a:pPr marL="0" marR="0" algn="just">
              <a:spcBef>
                <a:spcPts val="0"/>
              </a:spcBef>
              <a:spcAft>
                <a:spcPts val="800"/>
              </a:spcAft>
            </a:pPr>
            <a:r>
              <a:rPr lang="en-US" sz="2400" b="1" i="1" dirty="0">
                <a:solidFill>
                  <a:srgbClr val="C00000"/>
                </a:solidFill>
                <a:effectLst/>
                <a:latin typeface="Arial" panose="020B0604020202020204" pitchFamily="34" charset="0"/>
                <a:ea typeface="Calibri" panose="020F0502020204030204" pitchFamily="34" charset="0"/>
                <a:cs typeface="Segoe UI" panose="020B0502040204020203" pitchFamily="34" charset="0"/>
              </a:rPr>
              <a:t>PRINCIPLE: Define team excellence in terms that describe a noble, admirable, and praiseworthy team.</a:t>
            </a:r>
            <a:r>
              <a:rPr lang="en-US" sz="2400" b="1" i="1" baseline="30000" dirty="0">
                <a:solidFill>
                  <a:srgbClr val="C00000"/>
                </a:solidFill>
                <a:effectLst/>
                <a:latin typeface="Arial" panose="020B0604020202020204" pitchFamily="34" charset="0"/>
                <a:ea typeface="Calibri" panose="020F0502020204030204" pitchFamily="34" charset="0"/>
                <a:cs typeface="Segoe UI" panose="020B0502040204020203" pitchFamily="34" charset="0"/>
              </a:rPr>
              <a:t>16</a:t>
            </a:r>
          </a:p>
          <a:p>
            <a:pPr marL="0" marR="0" algn="just">
              <a:spcBef>
                <a:spcPts val="12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Discussion: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Discuss team heritage, abilities, and potential that distinguish you.</a:t>
            </a:r>
          </a:p>
          <a:p>
            <a:pPr marL="0" marR="0" algn="just">
              <a:spcBef>
                <a:spcPts val="1200"/>
              </a:spcBef>
              <a:spcAft>
                <a:spcPts val="0"/>
              </a:spcAft>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 	Complete statement: “Our team’s excellence will be evidenced by . . . </a:t>
            </a:r>
          </a:p>
          <a:p>
            <a:pPr marL="0" marR="0" algn="just">
              <a:spcBef>
                <a:spcPts val="1200"/>
              </a:spcBef>
              <a:spcAft>
                <a:spcPts val="80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Reflection: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What are the most important aspects of your team’s desired excellence?</a:t>
            </a:r>
          </a:p>
          <a:p>
            <a:pPr marL="0" marR="0" algn="just">
              <a:spcBef>
                <a:spcPts val="0"/>
              </a:spcBef>
              <a:spcAft>
                <a:spcPts val="800"/>
              </a:spcAft>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	What must you do to help your team achieve this excellence?</a:t>
            </a:r>
          </a:p>
          <a:p>
            <a:pPr marL="0" marR="0" algn="just">
              <a:spcBef>
                <a:spcPts val="0"/>
              </a:spcBef>
              <a:spcAft>
                <a:spcPts val="0"/>
              </a:spcAft>
            </a:pPr>
            <a:endParaRPr lang="en-US" sz="14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endParaRPr>
          </a:p>
          <a:p>
            <a:pPr marL="0" marR="0" algn="just">
              <a:spcBef>
                <a:spcPts val="0"/>
              </a:spcBef>
              <a:spcAft>
                <a:spcPts val="0"/>
              </a:spcAft>
            </a:pPr>
            <a:endParaRPr lang="en-US" sz="1400" baseline="30000" dirty="0">
              <a:solidFill>
                <a:srgbClr val="000000"/>
              </a:solidFill>
              <a:latin typeface="Arial" panose="020B0604020202020204" pitchFamily="34" charset="0"/>
              <a:ea typeface="Calibri" panose="020F0502020204030204" pitchFamily="34" charset="0"/>
              <a:cs typeface="Segoe UI" panose="020B0502040204020203" pitchFamily="34" charset="0"/>
            </a:endParaRPr>
          </a:p>
          <a:p>
            <a:pPr marL="0" marR="0" algn="just">
              <a:spcBef>
                <a:spcPts val="0"/>
              </a:spcBef>
              <a:spcAft>
                <a:spcPts val="0"/>
              </a:spcAft>
            </a:pPr>
            <a:endParaRPr lang="en-US" sz="14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endParaRPr>
          </a:p>
          <a:p>
            <a:pPr marL="0" marR="0" algn="just">
              <a:spcBef>
                <a:spcPts val="0"/>
              </a:spcBef>
              <a:spcAft>
                <a:spcPts val="0"/>
              </a:spcAft>
            </a:pPr>
            <a:endParaRPr lang="en-US" sz="1400" baseline="30000" dirty="0">
              <a:solidFill>
                <a:srgbClr val="000000"/>
              </a:solidFill>
              <a:latin typeface="Arial" panose="020B0604020202020204" pitchFamily="34" charset="0"/>
              <a:ea typeface="Calibri" panose="020F0502020204030204" pitchFamily="34" charset="0"/>
              <a:cs typeface="Segoe UI" panose="020B0502040204020203" pitchFamily="34" charset="0"/>
            </a:endParaRPr>
          </a:p>
          <a:p>
            <a:pPr marL="0" marR="0" algn="just">
              <a:spcBef>
                <a:spcPts val="0"/>
              </a:spcBef>
              <a:spcAft>
                <a:spcPts val="0"/>
              </a:spcAft>
            </a:pPr>
            <a:r>
              <a:rPr lang="en-US" sz="16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16 </a:t>
            </a:r>
            <a:r>
              <a:rPr lang="en-US" sz="1600" i="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Whatever is true, noble, right, pure, lovely, admirable—if anything excellent or praiseworthy—think about such things. (Philippians 4:8)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717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3" end="13"/>
                                            </p:txEl>
                                          </p:spTgt>
                                        </p:tgtEl>
                                        <p:attrNameLst>
                                          <p:attrName>style.visibility</p:attrName>
                                        </p:attrNameLst>
                                      </p:cBhvr>
                                      <p:to>
                                        <p:strVal val="visible"/>
                                      </p:to>
                                    </p:set>
                                    <p:animEffect transition="in" filter="fade">
                                      <p:cBhvr>
                                        <p:cTn id="28"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BAF3E4-4D95-EF3C-18D5-B0A6985264DF}"/>
              </a:ext>
            </a:extLst>
          </p:cNvPr>
          <p:cNvSpPr txBox="1"/>
          <p:nvPr/>
        </p:nvSpPr>
        <p:spPr>
          <a:xfrm>
            <a:off x="609599" y="537895"/>
            <a:ext cx="10994571" cy="6222216"/>
          </a:xfrm>
          <a:prstGeom prst="rect">
            <a:avLst/>
          </a:prstGeom>
          <a:noFill/>
        </p:spPr>
        <p:txBody>
          <a:bodyPr wrap="square">
            <a:spAutoFit/>
          </a:bodyPr>
          <a:lstStyle/>
          <a:p>
            <a:pPr marL="0" marR="0" algn="just">
              <a:spcBef>
                <a:spcPts val="200"/>
              </a:spcBef>
              <a:spcAft>
                <a:spcPts val="1200"/>
              </a:spcAft>
            </a:pPr>
            <a:r>
              <a:rPr lang="en-US" sz="3200" b="1" dirty="0">
                <a:solidFill>
                  <a:srgbClr val="000000"/>
                </a:solidFill>
                <a:effectLst/>
                <a:latin typeface="Cooper Black" panose="0208090404030B020404" pitchFamily="18" charset="0"/>
                <a:ea typeface="Times New Roman" panose="02020603050405020304" pitchFamily="18" charset="0"/>
                <a:cs typeface="Times New Roman" panose="02020603050405020304" pitchFamily="18" charset="0"/>
              </a:rPr>
              <a:t>Goal 2: Robot Design</a:t>
            </a:r>
          </a:p>
          <a:p>
            <a:pPr marL="0" marR="0" algn="just">
              <a:spcBef>
                <a:spcPts val="6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Context:  </a:t>
            </a:r>
            <a:r>
              <a:rPr lang="en-US" sz="2400" dirty="0">
                <a:effectLst/>
                <a:latin typeface="Calibri" panose="020F0502020204030204" pitchFamily="34" charset="0"/>
                <a:ea typeface="Calibri" panose="020F0502020204030204" pitchFamily="34" charset="0"/>
                <a:cs typeface="Times New Roman" panose="02020603050405020304" pitchFamily="18" charset="0"/>
              </a:rPr>
              <a:t>A robot is a robotics team’s most visible product. </a:t>
            </a:r>
          </a:p>
          <a:p>
            <a:pPr marL="0" marR="0" algn="just">
              <a:spcBef>
                <a:spcPts val="300"/>
              </a:spcBef>
              <a:spcAft>
                <a:spcPts val="300"/>
              </a:spcAft>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	D</a:t>
            </a:r>
            <a:r>
              <a:rPr lang="en-US" sz="2400" dirty="0">
                <a:effectLst/>
                <a:latin typeface="Calibri" panose="020F0502020204030204" pitchFamily="34" charset="0"/>
                <a:ea typeface="Calibri" panose="020F0502020204030204" pitchFamily="34" charset="0"/>
                <a:cs typeface="Times New Roman" panose="02020603050405020304" pitchFamily="18" charset="0"/>
              </a:rPr>
              <a:t>esign competence judged by performance, innovation, overall appearance. </a:t>
            </a:r>
          </a:p>
          <a:p>
            <a:pPr marL="0" marR="0" algn="just">
              <a:spcBef>
                <a:spcPts val="300"/>
              </a:spcBef>
              <a:spcAft>
                <a:spcPts val="300"/>
              </a:spcAft>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D</a:t>
            </a:r>
            <a:r>
              <a:rPr lang="en-US" sz="2400" dirty="0">
                <a:effectLst/>
                <a:latin typeface="Calibri" panose="020F0502020204030204" pitchFamily="34" charset="0"/>
                <a:ea typeface="Calibri" panose="020F0502020204030204" pitchFamily="34" charset="0"/>
                <a:cs typeface="Times New Roman" panose="02020603050405020304" pitchFamily="18" charset="0"/>
              </a:rPr>
              <a:t>esign journey gives further evidence of robot design excellence.</a:t>
            </a:r>
          </a:p>
          <a:p>
            <a:pPr marL="0" marR="0" algn="just">
              <a:spcBef>
                <a:spcPts val="300"/>
              </a:spcBef>
              <a:spcAft>
                <a:spcPts val="300"/>
              </a:spcAft>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	What do you want your robot to say about your team? </a:t>
            </a:r>
          </a:p>
          <a:p>
            <a:pPr marL="0" marR="0" algn="just">
              <a:spcBef>
                <a:spcPts val="600"/>
              </a:spcBef>
              <a:spcAft>
                <a:spcPts val="800"/>
              </a:spcAft>
            </a:pPr>
            <a:r>
              <a:rPr lang="en-US" sz="2400" b="1" i="1" dirty="0">
                <a:solidFill>
                  <a:srgbClr val="C00000"/>
                </a:solidFill>
                <a:effectLst/>
                <a:latin typeface="Arial" panose="020B0604020202020204" pitchFamily="34" charset="0"/>
                <a:ea typeface="Calibri" panose="020F0502020204030204" pitchFamily="34" charset="0"/>
                <a:cs typeface="Segoe UI" panose="020B0502040204020203" pitchFamily="34" charset="0"/>
              </a:rPr>
              <a:t>PRINCIPLE: Design and build to inspire wonder regarding how well parts fit together, look, and perform.</a:t>
            </a:r>
            <a:r>
              <a:rPr lang="en-US" sz="2400" b="1" i="1" baseline="30000" dirty="0">
                <a:solidFill>
                  <a:srgbClr val="C00000"/>
                </a:solidFill>
                <a:effectLst/>
                <a:latin typeface="Arial" panose="020B0604020202020204" pitchFamily="34" charset="0"/>
                <a:ea typeface="Calibri" panose="020F0502020204030204" pitchFamily="34" charset="0"/>
                <a:cs typeface="Segoe UI" panose="020B0502040204020203" pitchFamily="34" charset="0"/>
              </a:rPr>
              <a:t>17</a:t>
            </a:r>
          </a:p>
          <a:p>
            <a:pPr marL="0" marR="0" algn="just">
              <a:spcBef>
                <a:spcPts val="12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Discussion: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Discuss robot attributes you want to show off. </a:t>
            </a:r>
          </a:p>
          <a:p>
            <a:pPr marL="0" marR="0" algn="just">
              <a:spcBef>
                <a:spcPts val="600"/>
              </a:spcBef>
              <a:spcAft>
                <a:spcPts val="0"/>
              </a:spcAft>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Write a robot design goal: “Our team will design a robot that . . . </a:t>
            </a:r>
          </a:p>
          <a:p>
            <a:pPr algn="just">
              <a:spcBef>
                <a:spcPts val="1200"/>
              </a:spcBef>
            </a:pPr>
            <a:r>
              <a:rPr lang="en-US" sz="2400" b="1" cap="small" dirty="0">
                <a:solidFill>
                  <a:srgbClr val="1F3763"/>
                </a:solidFill>
                <a:latin typeface="Calibri Light" panose="020F0302020204030204" pitchFamily="34" charset="0"/>
                <a:ea typeface="Times New Roman" panose="02020603050405020304" pitchFamily="18" charset="0"/>
                <a:cs typeface="Times New Roman" panose="02020603050405020304" pitchFamily="18" charset="0"/>
              </a:rPr>
              <a:t>Reflection:  </a:t>
            </a:r>
            <a:r>
              <a:rPr lang="en-US" sz="2400" b="1" dirty="0">
                <a:solidFill>
                  <a:srgbClr val="1F3763"/>
                </a:solidFill>
                <a:latin typeface="Calibri Light" panose="020F0302020204030204" pitchFamily="34" charset="0"/>
                <a:ea typeface="Times New Roman" panose="02020603050405020304" pitchFamily="18" charset="0"/>
                <a:cs typeface="Times New Roman" panose="02020603050405020304" pitchFamily="18" charset="0"/>
              </a:rPr>
              <a:t>Which of these robot attributes will be most challenging to develop? </a:t>
            </a:r>
          </a:p>
          <a:p>
            <a:pPr marL="0" marR="0" algn="just">
              <a:spcBef>
                <a:spcPts val="600"/>
              </a:spcBef>
              <a:spcAft>
                <a:spcPts val="800"/>
              </a:spcAft>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How will you prepare to contribute toward achieving robot design goal?</a:t>
            </a:r>
          </a:p>
          <a:p>
            <a:pPr marL="0" marR="0" algn="just">
              <a:spcBef>
                <a:spcPts val="0"/>
              </a:spcBef>
              <a:spcAft>
                <a:spcPts val="0"/>
              </a:spcAft>
            </a:pPr>
            <a:endParaRPr lang="en-US" sz="12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endParaRPr>
          </a:p>
          <a:p>
            <a:pPr marL="0" marR="0" algn="just">
              <a:spcBef>
                <a:spcPts val="0"/>
              </a:spcBef>
              <a:spcAft>
                <a:spcPts val="0"/>
              </a:spcAft>
            </a:pPr>
            <a:endParaRPr lang="en-US" sz="1200" baseline="30000" dirty="0">
              <a:solidFill>
                <a:srgbClr val="000000"/>
              </a:solidFill>
              <a:latin typeface="Arial" panose="020B0604020202020204" pitchFamily="34" charset="0"/>
              <a:ea typeface="Calibri" panose="020F0502020204030204" pitchFamily="34" charset="0"/>
              <a:cs typeface="Segoe UI" panose="020B0502040204020203" pitchFamily="34" charset="0"/>
            </a:endParaRPr>
          </a:p>
          <a:p>
            <a:pPr marL="0" marR="0" algn="just">
              <a:spcBef>
                <a:spcPts val="0"/>
              </a:spcBef>
              <a:spcAft>
                <a:spcPts val="0"/>
              </a:spcAft>
            </a:pPr>
            <a:r>
              <a:rPr lang="en-US" sz="16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17 </a:t>
            </a:r>
            <a:r>
              <a:rPr lang="en-US" sz="1600" i="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For you created my inmost being; you knit me together in my mother’s womb. I praise you because I am fearfully and wonderfully made; your works are wonderful; I know that full well. (Psalms 139:13-14)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25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500"/>
                                        <p:tgtEl>
                                          <p:spTgt spid="3">
                                            <p:txEl>
                                              <p:pRg st="7" end="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fade">
                                      <p:cBhvr>
                                        <p:cTn id="20" dur="500"/>
                                        <p:tgtEl>
                                          <p:spTgt spid="3">
                                            <p:txEl>
                                              <p:pRg st="8" end="8"/>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fade">
                                      <p:cBhvr>
                                        <p:cTn id="23" dur="500"/>
                                        <p:tgtEl>
                                          <p:spTgt spid="3">
                                            <p:txEl>
                                              <p:pRg st="9" end="9"/>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2" end="12"/>
                                            </p:txEl>
                                          </p:spTgt>
                                        </p:tgtEl>
                                        <p:attrNameLst>
                                          <p:attrName>style.visibility</p:attrName>
                                        </p:attrNameLst>
                                      </p:cBhvr>
                                      <p:to>
                                        <p:strVal val="visible"/>
                                      </p:to>
                                    </p:set>
                                    <p:animEffect transition="in" filter="fade">
                                      <p:cBhvr>
                                        <p:cTn id="28"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3680F9-704A-59CA-FABE-4C527D7ED544}"/>
              </a:ext>
            </a:extLst>
          </p:cNvPr>
          <p:cNvSpPr txBox="1"/>
          <p:nvPr/>
        </p:nvSpPr>
        <p:spPr>
          <a:xfrm>
            <a:off x="598713" y="531906"/>
            <a:ext cx="11016343" cy="6211957"/>
          </a:xfrm>
          <a:prstGeom prst="rect">
            <a:avLst/>
          </a:prstGeom>
          <a:noFill/>
        </p:spPr>
        <p:txBody>
          <a:bodyPr wrap="square">
            <a:spAutoFit/>
          </a:bodyPr>
          <a:lstStyle/>
          <a:p>
            <a:pPr marL="0" marR="0" algn="just">
              <a:spcBef>
                <a:spcPts val="200"/>
              </a:spcBef>
              <a:spcAft>
                <a:spcPts val="1200"/>
              </a:spcAft>
            </a:pPr>
            <a:r>
              <a:rPr lang="en-US" sz="3200" b="1" dirty="0">
                <a:solidFill>
                  <a:srgbClr val="000000"/>
                </a:solidFill>
                <a:effectLst/>
                <a:latin typeface="Cooper Black" panose="0208090404030B020404" pitchFamily="18" charset="0"/>
                <a:ea typeface="Times New Roman" panose="02020603050405020304" pitchFamily="18" charset="0"/>
                <a:cs typeface="Times New Roman" panose="02020603050405020304" pitchFamily="18" charset="0"/>
              </a:rPr>
              <a:t>Goal 3: Robot Control</a:t>
            </a:r>
          </a:p>
          <a:p>
            <a:pPr marL="0" marR="0" algn="just">
              <a:spcBef>
                <a:spcPts val="6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Context:  </a:t>
            </a:r>
            <a:r>
              <a:rPr lang="en-US" sz="2400" dirty="0">
                <a:effectLst/>
                <a:latin typeface="Calibri" panose="020F0502020204030204" pitchFamily="34" charset="0"/>
                <a:ea typeface="Calibri" panose="020F0502020204030204" pitchFamily="34" charset="0"/>
                <a:cs typeface="Times New Roman" panose="02020603050405020304" pitchFamily="18" charset="0"/>
              </a:rPr>
              <a:t>Robot controls tell motors, sensors, and servos what to do. </a:t>
            </a:r>
          </a:p>
          <a:p>
            <a:pPr marL="0" marR="0" algn="just">
              <a:spcBef>
                <a:spcPts val="600"/>
              </a:spcBef>
              <a:spcAft>
                <a:spcPts val="0"/>
              </a:spcAft>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	Success: competent with sensors, motors, servos, code, and troubleshooting. 	Control excellence: sophistication, harmonizing controls with robot features.   </a:t>
            </a:r>
            <a:r>
              <a:rPr lang="en-US" sz="2400" dirty="0">
                <a:latin typeface="Calibri" panose="020F0502020204030204" pitchFamily="34" charset="0"/>
                <a:ea typeface="Calibri" panose="020F0502020204030204" pitchFamily="34" charset="0"/>
                <a:cs typeface="Times New Roman" panose="02020603050405020304" pitchFamily="18" charset="0"/>
              </a:rPr>
              <a:t>	Consider: </a:t>
            </a:r>
            <a:r>
              <a:rPr lang="en-US" sz="2400" dirty="0">
                <a:effectLst/>
                <a:latin typeface="Calibri" panose="020F0502020204030204" pitchFamily="34" charset="0"/>
                <a:ea typeface="Calibri" panose="020F0502020204030204" pitchFamily="34" charset="0"/>
                <a:cs typeface="Times New Roman" panose="02020603050405020304" pitchFamily="18" charset="0"/>
              </a:rPr>
              <a:t>innovation, sophistication, and dependability, control expertise.</a:t>
            </a:r>
          </a:p>
          <a:p>
            <a:pPr marL="0" marR="0" algn="just">
              <a:spcBef>
                <a:spcPts val="1200"/>
              </a:spcBef>
              <a:spcAft>
                <a:spcPts val="800"/>
              </a:spcAft>
            </a:pPr>
            <a:r>
              <a:rPr lang="en-US" sz="2400" b="1" i="1" dirty="0">
                <a:solidFill>
                  <a:srgbClr val="C00000"/>
                </a:solidFill>
                <a:effectLst/>
                <a:latin typeface="Arial" panose="020B0604020202020204" pitchFamily="34" charset="0"/>
                <a:ea typeface="Calibri" panose="020F0502020204030204" pitchFamily="34" charset="0"/>
                <a:cs typeface="Segoe UI" panose="020B0502040204020203" pitchFamily="34" charset="0"/>
              </a:rPr>
              <a:t>PRINCIPLE: Think carefully about what to “tell” your robot to do; then develop controls to give precision commands.</a:t>
            </a:r>
            <a:r>
              <a:rPr lang="en-US" sz="2400" b="1" i="1" baseline="30000" dirty="0">
                <a:solidFill>
                  <a:srgbClr val="C00000"/>
                </a:solidFill>
                <a:effectLst/>
                <a:latin typeface="Arial" panose="020B0604020202020204" pitchFamily="34" charset="0"/>
                <a:ea typeface="Calibri" panose="020F0502020204030204" pitchFamily="34" charset="0"/>
                <a:cs typeface="Segoe UI" panose="020B0502040204020203" pitchFamily="34" charset="0"/>
              </a:rPr>
              <a:t>18</a:t>
            </a:r>
          </a:p>
          <a:p>
            <a:pPr marL="0" marR="0" algn="just">
              <a:spcBef>
                <a:spcPts val="6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Discussion: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Discuss desired characteristics of robot controls and what robot control capabilities are to be developed within your team. </a:t>
            </a:r>
          </a:p>
          <a:p>
            <a:pPr marL="0" marR="0" algn="just">
              <a:spcBef>
                <a:spcPts val="600"/>
              </a:spcBef>
              <a:spcAft>
                <a:spcPts val="0"/>
              </a:spcAft>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Write a robot control goal that defines this target for your team.</a:t>
            </a:r>
          </a:p>
          <a:p>
            <a:pPr marL="0" marR="0" algn="just">
              <a:spcBef>
                <a:spcPts val="600"/>
              </a:spcBef>
              <a:spcAft>
                <a:spcPts val="40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Reflection: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Which of these control aspects will be most crucial to your team?</a:t>
            </a:r>
          </a:p>
          <a:p>
            <a:pPr marL="0" marR="0" algn="just">
              <a:spcBef>
                <a:spcPts val="0"/>
              </a:spcBef>
              <a:spcAft>
                <a:spcPts val="800"/>
              </a:spcAft>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	What can you do to support achievement of your team’s robot control goal?</a:t>
            </a:r>
          </a:p>
          <a:p>
            <a:pPr marL="0" marR="0" algn="just">
              <a:spcBef>
                <a:spcPts val="0"/>
              </a:spcBef>
              <a:spcAft>
                <a:spcPts val="0"/>
              </a:spcAft>
            </a:pPr>
            <a:endParaRPr lang="en-US" sz="12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endParaRPr>
          </a:p>
          <a:p>
            <a:pPr marL="0" marR="0" algn="just">
              <a:spcBef>
                <a:spcPts val="0"/>
              </a:spcBef>
              <a:spcAft>
                <a:spcPts val="0"/>
              </a:spcAft>
            </a:pPr>
            <a:r>
              <a:rPr lang="en-US" sz="16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18 </a:t>
            </a:r>
            <a:r>
              <a:rPr lang="en-US" sz="1600" i="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I’m a man under authority, with soldiers under me. I tell one, ‘Go,’ and he goes; and that one, ‘Come,’ and he comes.” (Matthew 8:9a)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372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749020-CC9E-00D9-6E58-28B37467926C}"/>
              </a:ext>
            </a:extLst>
          </p:cNvPr>
          <p:cNvSpPr txBox="1"/>
          <p:nvPr/>
        </p:nvSpPr>
        <p:spPr>
          <a:xfrm>
            <a:off x="576943" y="707061"/>
            <a:ext cx="10994571" cy="6011902"/>
          </a:xfrm>
          <a:prstGeom prst="rect">
            <a:avLst/>
          </a:prstGeom>
          <a:noFill/>
        </p:spPr>
        <p:txBody>
          <a:bodyPr wrap="square">
            <a:spAutoFit/>
          </a:bodyPr>
          <a:lstStyle/>
          <a:p>
            <a:pPr marL="0" marR="0" algn="ctr">
              <a:spcBef>
                <a:spcPts val="1200"/>
              </a:spcBef>
              <a:spcAft>
                <a:spcPts val="0"/>
              </a:spcAft>
            </a:pPr>
            <a:r>
              <a:rPr lang="en-US" sz="3600" b="1" kern="0" dirty="0">
                <a:solidFill>
                  <a:srgbClr val="C00000"/>
                </a:solidFill>
                <a:effectLst/>
                <a:latin typeface="Cooper Black" panose="0208090404030B020404" pitchFamily="18" charset="0"/>
                <a:ea typeface="Times New Roman" panose="02020603050405020304" pitchFamily="18" charset="0"/>
                <a:cs typeface="Times New Roman" panose="02020603050405020304" pitchFamily="18" charset="0"/>
              </a:rPr>
              <a:t>WHY TEAM DEVELOPMENT?</a:t>
            </a:r>
          </a:p>
          <a:p>
            <a:pPr marL="0" marR="0" algn="just">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914400" marR="914400" algn="ctr">
              <a:spcBef>
                <a:spcPts val="1200"/>
              </a:spcBef>
              <a:spcAft>
                <a:spcPts val="800"/>
              </a:spcAft>
            </a:pPr>
            <a:r>
              <a:rPr lang="en-US" sz="2400" dirty="0">
                <a:effectLst/>
                <a:latin typeface="Chief Blueprint" panose="020B0500000000000000" pitchFamily="34" charset="0"/>
                <a:ea typeface="Calibri" panose="020F0502020204030204" pitchFamily="34" charset="0"/>
                <a:cs typeface="Times New Roman" panose="02020603050405020304" pitchFamily="18" charset="0"/>
              </a:rPr>
              <a:t>Don’t teams just naturally come together and work effectively? </a:t>
            </a:r>
          </a:p>
          <a:p>
            <a:pPr marL="914400" marR="914400" algn="ctr">
              <a:spcBef>
                <a:spcPts val="1200"/>
              </a:spcBef>
              <a:spcAft>
                <a:spcPts val="800"/>
              </a:spcAft>
            </a:pPr>
            <a:r>
              <a:rPr lang="en-US" sz="2400" dirty="0">
                <a:effectLst/>
                <a:latin typeface="Chief Blueprint" panose="020B0500000000000000" pitchFamily="34" charset="0"/>
                <a:ea typeface="Calibri" panose="020F0502020204030204" pitchFamily="34" charset="0"/>
                <a:cs typeface="Times New Roman" panose="02020603050405020304" pitchFamily="18" charset="0"/>
              </a:rPr>
              <a:t>Many people think they can work with anyone, and if necessary, do the team’s work alone. But believing this is a sure path to team failure and to missing out on potential benefits of teamwork.</a:t>
            </a:r>
          </a:p>
          <a:p>
            <a:pPr marL="914400" marR="914400" algn="ctr">
              <a:spcBef>
                <a:spcPts val="1200"/>
              </a:spcBef>
              <a:spcAft>
                <a:spcPts val="800"/>
              </a:spcAft>
            </a:pPr>
            <a:r>
              <a:rPr lang="en-US" sz="2400" dirty="0">
                <a:effectLst/>
                <a:latin typeface="Chief Blueprint" panose="020B0500000000000000" pitchFamily="34" charset="0"/>
                <a:ea typeface="Calibri" panose="020F0502020204030204" pitchFamily="34" charset="0"/>
                <a:cs typeface="Times New Roman" panose="02020603050405020304" pitchFamily="18" charset="0"/>
              </a:rPr>
              <a:t>A team with a solid foundation can become effective and bring enjoyment to all members.</a:t>
            </a:r>
          </a:p>
          <a:p>
            <a:pPr marL="0" marR="0" algn="ctr">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spcBef>
                <a:spcPts val="0"/>
              </a:spcBef>
              <a:spcAft>
                <a:spcPts val="800"/>
              </a:spcAft>
            </a:pPr>
            <a:r>
              <a:rPr lang="en-US" sz="2000" b="1" i="1" dirty="0">
                <a:solidFill>
                  <a:srgbClr val="C00000"/>
                </a:solidFill>
                <a:effectLst/>
                <a:latin typeface="Arial" panose="020B0604020202020204" pitchFamily="34" charset="0"/>
                <a:ea typeface="Calibri" panose="020F0502020204030204" pitchFamily="34" charset="0"/>
                <a:cs typeface="Segoe UI" panose="020B0502040204020203" pitchFamily="34" charset="0"/>
              </a:rPr>
              <a:t>PRINCIPLE: Anticipate something better when you work together with common purpose.</a:t>
            </a:r>
            <a:r>
              <a:rPr lang="en-US" sz="2000" b="1" i="1" baseline="30000" dirty="0">
                <a:solidFill>
                  <a:srgbClr val="C00000"/>
                </a:solidFill>
                <a:effectLst/>
                <a:latin typeface="Arial" panose="020B0604020202020204" pitchFamily="34" charset="0"/>
                <a:ea typeface="Calibri" panose="020F0502020204030204" pitchFamily="34" charset="0"/>
                <a:cs typeface="Segoe UI" panose="020B0502040204020203" pitchFamily="34" charset="0"/>
              </a:rPr>
              <a:t>1</a:t>
            </a:r>
          </a:p>
          <a:p>
            <a:pPr marL="0" marR="0" algn="just">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pPr>
            <a:r>
              <a:rPr lang="en-US" sz="160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1 </a:t>
            </a:r>
            <a:r>
              <a:rPr lang="en-US" sz="160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God had planned something better for us so that only together with us would they be made perfect. (Hebrews 11:40)</a:t>
            </a:r>
          </a:p>
        </p:txBody>
      </p:sp>
      <p:cxnSp>
        <p:nvCxnSpPr>
          <p:cNvPr id="4" name="Straight Connector 3">
            <a:extLst>
              <a:ext uri="{FF2B5EF4-FFF2-40B4-BE49-F238E27FC236}">
                <a16:creationId xmlns:a16="http://schemas.microsoft.com/office/drawing/2014/main" id="{BB4C2F52-F751-48C0-A6A2-778C8592D03C}"/>
              </a:ext>
            </a:extLst>
          </p:cNvPr>
          <p:cNvCxnSpPr/>
          <p:nvPr/>
        </p:nvCxnSpPr>
        <p:spPr>
          <a:xfrm>
            <a:off x="500743" y="1317175"/>
            <a:ext cx="1110342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6A2F109-8627-45CA-A5EF-7D390761ABE4}"/>
              </a:ext>
            </a:extLst>
          </p:cNvPr>
          <p:cNvCxnSpPr/>
          <p:nvPr/>
        </p:nvCxnSpPr>
        <p:spPr>
          <a:xfrm>
            <a:off x="500742" y="696660"/>
            <a:ext cx="1110342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501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1" end="11"/>
                                            </p:txEl>
                                          </p:spTgt>
                                        </p:tgtEl>
                                        <p:attrNameLst>
                                          <p:attrName>style.visibility</p:attrName>
                                        </p:attrNameLst>
                                      </p:cBhvr>
                                      <p:to>
                                        <p:strVal val="visible"/>
                                      </p:to>
                                    </p:set>
                                    <p:animEffect transition="in" filter="fade">
                                      <p:cBhvr>
                                        <p:cTn id="1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B4779E-7BD8-5D12-A4E3-202DDB2E7A99}"/>
              </a:ext>
            </a:extLst>
          </p:cNvPr>
          <p:cNvSpPr txBox="1"/>
          <p:nvPr/>
        </p:nvSpPr>
        <p:spPr>
          <a:xfrm>
            <a:off x="609600" y="538441"/>
            <a:ext cx="10983686" cy="6458178"/>
          </a:xfrm>
          <a:prstGeom prst="rect">
            <a:avLst/>
          </a:prstGeom>
          <a:noFill/>
        </p:spPr>
        <p:txBody>
          <a:bodyPr wrap="square">
            <a:spAutoFit/>
          </a:bodyPr>
          <a:lstStyle/>
          <a:p>
            <a:pPr marL="0" marR="0" algn="just">
              <a:spcBef>
                <a:spcPts val="200"/>
              </a:spcBef>
              <a:spcAft>
                <a:spcPts val="1200"/>
              </a:spcAft>
            </a:pPr>
            <a:r>
              <a:rPr lang="en-US" sz="3200" b="1" dirty="0">
                <a:solidFill>
                  <a:srgbClr val="000000"/>
                </a:solidFill>
                <a:effectLst/>
                <a:latin typeface="Cooper Black" panose="0208090404030B020404" pitchFamily="18" charset="0"/>
                <a:ea typeface="Times New Roman" panose="02020603050405020304" pitchFamily="18" charset="0"/>
                <a:cs typeface="Times New Roman" panose="02020603050405020304" pitchFamily="18" charset="0"/>
              </a:rPr>
              <a:t>Goal 4: Connecting with Professionals</a:t>
            </a:r>
          </a:p>
          <a:p>
            <a:pPr marL="0" marR="0" algn="just">
              <a:spcBef>
                <a:spcPts val="6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Context:  </a:t>
            </a:r>
            <a:r>
              <a:rPr lang="en-US" sz="2400" dirty="0">
                <a:effectLst/>
                <a:latin typeface="Calibri" panose="020F0502020204030204" pitchFamily="34" charset="0"/>
                <a:ea typeface="Calibri" panose="020F0502020204030204" pitchFamily="34" charset="0"/>
                <a:cs typeface="Times New Roman" panose="02020603050405020304" pitchFamily="18" charset="0"/>
              </a:rPr>
              <a:t>A team project experience is a step toward becoming a professional. </a:t>
            </a:r>
          </a:p>
          <a:p>
            <a:pPr marL="0" marR="0" algn="just">
              <a:spcBef>
                <a:spcPts val="600"/>
              </a:spcBef>
              <a:spcAft>
                <a:spcPts val="0"/>
              </a:spcAft>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	C</a:t>
            </a:r>
            <a:r>
              <a:rPr lang="en-US" sz="2400" dirty="0">
                <a:effectLst/>
                <a:latin typeface="Calibri" panose="020F0502020204030204" pitchFamily="34" charset="0"/>
                <a:ea typeface="Calibri" panose="020F0502020204030204" pitchFamily="34" charset="0"/>
                <a:cs typeface="Times New Roman" panose="02020603050405020304" pitchFamily="18" charset="0"/>
              </a:rPr>
              <a:t>onnect with professionals to learn, observe, encourage them to mentor. 	</a:t>
            </a:r>
          </a:p>
          <a:p>
            <a:pPr marL="0" marR="0" algn="just">
              <a:spcBef>
                <a:spcPts val="600"/>
              </a:spcBef>
              <a:spcAft>
                <a:spcPts val="0"/>
              </a:spcAft>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Think about ways to benefit from relationships and get them involved.</a:t>
            </a:r>
          </a:p>
          <a:p>
            <a:pPr marL="0" marR="0" algn="just">
              <a:spcBef>
                <a:spcPts val="1200"/>
              </a:spcBef>
              <a:spcAft>
                <a:spcPts val="800"/>
              </a:spcAft>
            </a:pPr>
            <a:r>
              <a:rPr lang="en-US" sz="2400" b="1" i="1" dirty="0">
                <a:solidFill>
                  <a:srgbClr val="C00000"/>
                </a:solidFill>
                <a:effectLst/>
                <a:latin typeface="Arial" panose="020B0604020202020204" pitchFamily="34" charset="0"/>
                <a:ea typeface="Calibri" panose="020F0502020204030204" pitchFamily="34" charset="0"/>
                <a:cs typeface="Segoe UI" panose="020B0502040204020203" pitchFamily="34" charset="0"/>
              </a:rPr>
              <a:t>PRINCIPLE: Connect with humble, competent people eager to help you; learn from them, and your load will lighten.</a:t>
            </a:r>
            <a:r>
              <a:rPr lang="en-US" sz="2400" b="1" i="1" baseline="30000" dirty="0">
                <a:solidFill>
                  <a:srgbClr val="C00000"/>
                </a:solidFill>
                <a:effectLst/>
                <a:latin typeface="Arial" panose="020B0604020202020204" pitchFamily="34" charset="0"/>
                <a:ea typeface="Calibri" panose="020F0502020204030204" pitchFamily="34" charset="0"/>
                <a:cs typeface="Segoe UI" panose="020B0502040204020203" pitchFamily="34" charset="0"/>
              </a:rPr>
              <a:t>19</a:t>
            </a:r>
          </a:p>
          <a:p>
            <a:pPr marL="0" marR="0" algn="just">
              <a:spcBef>
                <a:spcPts val="6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Discussion: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Discuss ways your team can learn from different professionals. </a:t>
            </a:r>
          </a:p>
          <a:p>
            <a:pPr marL="0" marR="0" algn="just">
              <a:spcBef>
                <a:spcPts val="600"/>
              </a:spcBef>
              <a:spcAft>
                <a:spcPts val="0"/>
              </a:spcAft>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Then write a goal for connecting with professionals.</a:t>
            </a:r>
          </a:p>
          <a:p>
            <a:pPr marL="0" marR="0" algn="just">
              <a:spcBef>
                <a:spcPts val="1200"/>
              </a:spcBef>
              <a:spcAft>
                <a:spcPts val="80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Reflection: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Which type of professional connections is most needed by your team?</a:t>
            </a:r>
          </a:p>
          <a:p>
            <a:pPr marL="0" marR="0" algn="just">
              <a:spcBef>
                <a:spcPts val="0"/>
              </a:spcBef>
              <a:spcAft>
                <a:spcPts val="800"/>
              </a:spcAft>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	What steps can you take to help develop valuable professional connections?</a:t>
            </a:r>
          </a:p>
          <a:p>
            <a:pPr marL="0" marR="0" algn="just">
              <a:spcBef>
                <a:spcPts val="0"/>
              </a:spcBef>
              <a:spcAft>
                <a:spcPts val="0"/>
              </a:spcAft>
            </a:pPr>
            <a:endParaRPr lang="en-US" sz="14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endParaRPr>
          </a:p>
          <a:p>
            <a:pPr marL="0" marR="0" algn="just">
              <a:spcBef>
                <a:spcPts val="0"/>
              </a:spcBef>
              <a:spcAft>
                <a:spcPts val="0"/>
              </a:spcAft>
            </a:pPr>
            <a:endParaRPr lang="en-US" sz="14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endParaRPr>
          </a:p>
          <a:p>
            <a:pPr marL="0" marR="0" algn="just">
              <a:spcBef>
                <a:spcPts val="0"/>
              </a:spcBef>
              <a:spcAft>
                <a:spcPts val="0"/>
              </a:spcAft>
            </a:pPr>
            <a:endParaRPr lang="en-US" sz="1200" baseline="30000" dirty="0">
              <a:solidFill>
                <a:srgbClr val="000000"/>
              </a:solidFill>
              <a:latin typeface="Arial" panose="020B0604020202020204" pitchFamily="34" charset="0"/>
              <a:ea typeface="Calibri" panose="020F0502020204030204" pitchFamily="34" charset="0"/>
              <a:cs typeface="Segoe UI" panose="020B0502040204020203" pitchFamily="34" charset="0"/>
            </a:endParaRPr>
          </a:p>
          <a:p>
            <a:pPr marL="0" marR="0" algn="just">
              <a:spcBef>
                <a:spcPts val="0"/>
              </a:spcBef>
              <a:spcAft>
                <a:spcPts val="0"/>
              </a:spcAft>
            </a:pPr>
            <a:r>
              <a:rPr lang="en-US" sz="16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19 </a:t>
            </a:r>
            <a:r>
              <a:rPr lang="en-US" sz="1600" i="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“Come to me, all you who are weary and burdened, and I will give you rest. Take my yoke upon you and learn from me, for I am gentle and humble in heart, and you will find rest for your souls. For my yoke is easy and my burden is light.” (Matthew 11:28-30)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0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2" end="12"/>
                                            </p:txEl>
                                          </p:spTgt>
                                        </p:tgtEl>
                                        <p:attrNameLst>
                                          <p:attrName>style.visibility</p:attrName>
                                        </p:attrNameLst>
                                      </p:cBhvr>
                                      <p:to>
                                        <p:strVal val="visible"/>
                                      </p:to>
                                    </p:set>
                                    <p:animEffect transition="in" filter="fade">
                                      <p:cBhvr>
                                        <p:cTn id="28"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85855B-D980-F8C3-E640-4CF7BDCD952B}"/>
              </a:ext>
            </a:extLst>
          </p:cNvPr>
          <p:cNvSpPr txBox="1"/>
          <p:nvPr/>
        </p:nvSpPr>
        <p:spPr>
          <a:xfrm>
            <a:off x="620486" y="540912"/>
            <a:ext cx="10972800" cy="6145272"/>
          </a:xfrm>
          <a:prstGeom prst="rect">
            <a:avLst/>
          </a:prstGeom>
          <a:noFill/>
        </p:spPr>
        <p:txBody>
          <a:bodyPr wrap="square">
            <a:spAutoFit/>
          </a:bodyPr>
          <a:lstStyle/>
          <a:p>
            <a:pPr marL="0" marR="0" algn="just">
              <a:spcBef>
                <a:spcPts val="200"/>
              </a:spcBef>
              <a:spcAft>
                <a:spcPts val="1200"/>
              </a:spcAft>
            </a:pPr>
            <a:r>
              <a:rPr lang="en-US" sz="3200" b="1" dirty="0">
                <a:solidFill>
                  <a:srgbClr val="000000"/>
                </a:solidFill>
                <a:effectLst/>
                <a:latin typeface="Cooper Black" panose="0208090404030B020404" pitchFamily="18" charset="0"/>
                <a:ea typeface="Times New Roman" panose="02020603050405020304" pitchFamily="18" charset="0"/>
                <a:cs typeface="Times New Roman" panose="02020603050405020304" pitchFamily="18" charset="0"/>
              </a:rPr>
              <a:t>Goal 5: Impacting Community</a:t>
            </a:r>
          </a:p>
          <a:p>
            <a:pPr marL="0" marR="0" algn="just">
              <a:spcBef>
                <a:spcPts val="6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Context:  </a:t>
            </a:r>
            <a:r>
              <a:rPr lang="en-US" sz="2400" dirty="0">
                <a:effectLst/>
                <a:latin typeface="Calibri" panose="020F0502020204030204" pitchFamily="34" charset="0"/>
                <a:ea typeface="Calibri" panose="020F0502020204030204" pitchFamily="34" charset="0"/>
                <a:cs typeface="Times New Roman" panose="02020603050405020304" pitchFamily="18" charset="0"/>
              </a:rPr>
              <a:t>A team is part of athletic, technical, professional, social, or faith community. </a:t>
            </a:r>
          </a:p>
          <a:p>
            <a:pPr marL="0" marR="0" algn="just">
              <a:spcBef>
                <a:spcPts val="400"/>
              </a:spcBef>
              <a:spcAft>
                <a:spcPts val="0"/>
              </a:spcAft>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Communities help teams develop values, build networks, and achieve success. 	Teams stimulate community pride, motivate action, and recruit followers. </a:t>
            </a:r>
          </a:p>
          <a:p>
            <a:pPr marL="0" marR="0" algn="just">
              <a:spcBef>
                <a:spcPts val="400"/>
              </a:spcBef>
              <a:spcAft>
                <a:spcPts val="0"/>
              </a:spcAft>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Your team has potential to partner and impact your community. </a:t>
            </a:r>
          </a:p>
          <a:p>
            <a:pPr marL="0" marR="0" algn="just">
              <a:spcBef>
                <a:spcPts val="1200"/>
              </a:spcBef>
              <a:spcAft>
                <a:spcPts val="800"/>
              </a:spcAft>
            </a:pPr>
            <a:r>
              <a:rPr lang="en-US" sz="2400" b="1" i="1" dirty="0">
                <a:solidFill>
                  <a:srgbClr val="C00000"/>
                </a:solidFill>
                <a:effectLst/>
                <a:latin typeface="Arial" panose="020B0604020202020204" pitchFamily="34" charset="0"/>
                <a:ea typeface="Calibri" panose="020F0502020204030204" pitchFamily="34" charset="0"/>
                <a:cs typeface="Segoe UI" panose="020B0502040204020203" pitchFamily="34" charset="0"/>
              </a:rPr>
              <a:t>PRINCIPLE: Invest in your community – helping them, encouraging them, and preparing them to follow in your path.</a:t>
            </a:r>
            <a:r>
              <a:rPr lang="en-US" sz="2400" b="1" i="1" baseline="30000" dirty="0">
                <a:solidFill>
                  <a:srgbClr val="C00000"/>
                </a:solidFill>
                <a:effectLst/>
                <a:latin typeface="Arial" panose="020B0604020202020204" pitchFamily="34" charset="0"/>
                <a:ea typeface="Calibri" panose="020F0502020204030204" pitchFamily="34" charset="0"/>
                <a:cs typeface="Segoe UI" panose="020B0502040204020203" pitchFamily="34" charset="0"/>
              </a:rPr>
              <a:t>20</a:t>
            </a:r>
          </a:p>
          <a:p>
            <a:pPr marL="0" marR="0" algn="just">
              <a:spcBef>
                <a:spcPts val="6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Discussion: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Discuss ways your team can impact your community. </a:t>
            </a:r>
          </a:p>
          <a:p>
            <a:pPr marL="0" marR="0" algn="just">
              <a:spcBef>
                <a:spcPts val="600"/>
              </a:spcBef>
              <a:spcAft>
                <a:spcPts val="0"/>
              </a:spcAft>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Write a goal for impacting your community. “Our team will . . .</a:t>
            </a:r>
          </a:p>
          <a:p>
            <a:pPr marL="0" marR="0" algn="just">
              <a:spcBef>
                <a:spcPts val="12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Reflection: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Which community impact is most important for your team this season?  </a:t>
            </a:r>
          </a:p>
          <a:p>
            <a:pPr marL="0" marR="0" algn="just">
              <a:spcBef>
                <a:spcPts val="600"/>
              </a:spcBef>
              <a:spcAft>
                <a:spcPts val="0"/>
              </a:spcAft>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How can you provide the greatest help to your team in achieving this impact?</a:t>
            </a:r>
          </a:p>
          <a:p>
            <a:pPr marL="0" marR="0" algn="just">
              <a:spcBef>
                <a:spcPts val="0"/>
              </a:spcBef>
              <a:spcAft>
                <a:spcPts val="0"/>
              </a:spcAft>
            </a:pPr>
            <a:endParaRPr lang="en-US" sz="1400" i="0" dirty="0">
              <a:solidFill>
                <a:srgbClr val="000000"/>
              </a:solidFill>
              <a:effectLst/>
              <a:latin typeface="Arial" panose="020B0604020202020204" pitchFamily="34" charset="0"/>
              <a:ea typeface="Calibri" panose="020F0502020204030204" pitchFamily="34" charset="0"/>
              <a:cs typeface="Segoe UI" panose="020B0502040204020203" pitchFamily="34" charset="0"/>
            </a:endParaRPr>
          </a:p>
          <a:p>
            <a:pPr marL="0" marR="0" algn="just">
              <a:spcBef>
                <a:spcPts val="0"/>
              </a:spcBef>
              <a:spcAft>
                <a:spcPts val="0"/>
              </a:spcAft>
            </a:pPr>
            <a:endParaRPr lang="en-US" sz="14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endParaRPr>
          </a:p>
          <a:p>
            <a:pPr marL="0" marR="0" algn="just">
              <a:spcBef>
                <a:spcPts val="0"/>
              </a:spcBef>
              <a:spcAft>
                <a:spcPts val="0"/>
              </a:spcAft>
            </a:pPr>
            <a:endParaRPr lang="en-US" sz="1400" baseline="30000" dirty="0">
              <a:solidFill>
                <a:srgbClr val="000000"/>
              </a:solidFill>
              <a:latin typeface="Arial" panose="020B0604020202020204" pitchFamily="34" charset="0"/>
              <a:ea typeface="Calibri" panose="020F0502020204030204" pitchFamily="34" charset="0"/>
              <a:cs typeface="Segoe UI" panose="020B0502040204020203" pitchFamily="34" charset="0"/>
            </a:endParaRPr>
          </a:p>
          <a:p>
            <a:pPr marL="0" marR="0" algn="just">
              <a:spcBef>
                <a:spcPts val="0"/>
              </a:spcBef>
              <a:spcAft>
                <a:spcPts val="0"/>
              </a:spcAft>
            </a:pPr>
            <a:endParaRPr lang="en-US" sz="14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endParaRPr>
          </a:p>
          <a:p>
            <a:pPr marL="0" marR="0" algn="just">
              <a:spcBef>
                <a:spcPts val="0"/>
              </a:spcBef>
              <a:spcAft>
                <a:spcPts val="0"/>
              </a:spcAft>
            </a:pPr>
            <a:r>
              <a:rPr lang="en-US" sz="16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20 </a:t>
            </a:r>
            <a:r>
              <a:rPr lang="en-US" sz="1600" i="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Let us not become weary in doing good</a:t>
            </a:r>
            <a:r>
              <a:rPr lang="en-US" sz="1600" dirty="0">
                <a:solidFill>
                  <a:srgbClr val="000000"/>
                </a:solidFill>
                <a:latin typeface="Arial" panose="020B0604020202020204" pitchFamily="34" charset="0"/>
                <a:ea typeface="Calibri" panose="020F0502020204030204" pitchFamily="34" charset="0"/>
                <a:cs typeface="Segoe UI" panose="020B0502040204020203" pitchFamily="34" charset="0"/>
              </a:rPr>
              <a:t>;</a:t>
            </a:r>
            <a:r>
              <a:rPr lang="en-US" sz="1600" i="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 at the proper time we will reap a harvest if we do not give up. (Galatians 6:9)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521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3" end="13"/>
                                            </p:txEl>
                                          </p:spTgt>
                                        </p:tgtEl>
                                        <p:attrNameLst>
                                          <p:attrName>style.visibility</p:attrName>
                                        </p:attrNameLst>
                                      </p:cBhvr>
                                      <p:to>
                                        <p:strVal val="visible"/>
                                      </p:to>
                                    </p:set>
                                    <p:animEffect transition="in" filter="fade">
                                      <p:cBhvr>
                                        <p:cTn id="28"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CFB874-9715-96D5-2B0D-C80A9FC12AE5}"/>
              </a:ext>
            </a:extLst>
          </p:cNvPr>
          <p:cNvSpPr txBox="1"/>
          <p:nvPr/>
        </p:nvSpPr>
        <p:spPr>
          <a:xfrm>
            <a:off x="511629" y="696660"/>
            <a:ext cx="11092541" cy="6227346"/>
          </a:xfrm>
          <a:prstGeom prst="rect">
            <a:avLst/>
          </a:prstGeom>
          <a:noFill/>
        </p:spPr>
        <p:txBody>
          <a:bodyPr wrap="square">
            <a:spAutoFit/>
          </a:bodyPr>
          <a:lstStyle/>
          <a:p>
            <a:pPr marL="0" marR="0" algn="ctr">
              <a:spcBef>
                <a:spcPts val="1200"/>
              </a:spcBef>
              <a:spcAft>
                <a:spcPts val="0"/>
              </a:spcAft>
            </a:pPr>
            <a:r>
              <a:rPr lang="en-US" sz="3600" b="1" kern="0" dirty="0">
                <a:solidFill>
                  <a:srgbClr val="C00000"/>
                </a:solidFill>
                <a:effectLst/>
                <a:latin typeface="Cooper Black" panose="0208090404030B020404" pitchFamily="18" charset="0"/>
                <a:ea typeface="Times New Roman" panose="02020603050405020304" pitchFamily="18" charset="0"/>
                <a:cs typeface="Times New Roman" panose="02020603050405020304" pitchFamily="18" charset="0"/>
              </a:rPr>
              <a:t>TEAM ORGANIZATION</a:t>
            </a:r>
          </a:p>
          <a:p>
            <a:pPr marL="0" marR="0" algn="just">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914400" marR="914400" algn="ctr">
              <a:spcBef>
                <a:spcPts val="1200"/>
              </a:spcBef>
              <a:spcAft>
                <a:spcPts val="800"/>
              </a:spcAft>
            </a:pPr>
            <a:r>
              <a:rPr lang="en-US" sz="2400" dirty="0">
                <a:effectLst/>
                <a:latin typeface="Chief Blueprint" panose="020B0500000000000000" pitchFamily="34" charset="0"/>
                <a:ea typeface="Calibri" panose="020F0502020204030204" pitchFamily="34" charset="0"/>
                <a:cs typeface="Times New Roman" panose="02020603050405020304" pitchFamily="18" charset="0"/>
              </a:rPr>
              <a:t>Teams have a structure – organized or disorganized – whether intentional or unintentional. A team’s structure affects how the work of the team is accomplished and how members work together. It affects the culture of the team and relationships among team members. It also can affect the image the team projects to others. </a:t>
            </a:r>
          </a:p>
          <a:p>
            <a:pPr marL="914400" marR="914400" algn="ctr">
              <a:spcBef>
                <a:spcPts val="1200"/>
              </a:spcBef>
              <a:spcAft>
                <a:spcPts val="800"/>
              </a:spcAft>
            </a:pPr>
            <a:r>
              <a:rPr lang="en-US" sz="2400" dirty="0">
                <a:effectLst/>
                <a:latin typeface="Chief Blueprint" panose="020B0500000000000000" pitchFamily="34" charset="0"/>
                <a:ea typeface="Calibri" panose="020F0502020204030204" pitchFamily="34" charset="0"/>
                <a:cs typeface="Times New Roman" panose="02020603050405020304" pitchFamily="18" charset="0"/>
              </a:rPr>
              <a:t>Teams that hope for certain outcomes should have an appropriate organizational structure.</a:t>
            </a:r>
          </a:p>
          <a:p>
            <a:pPr marL="0" marR="0" algn="ctr">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spcBef>
                <a:spcPts val="0"/>
              </a:spcBef>
              <a:spcAft>
                <a:spcPts val="800"/>
              </a:spcAft>
            </a:pPr>
            <a:r>
              <a:rPr lang="en-US" sz="2000" b="1" i="1" dirty="0">
                <a:solidFill>
                  <a:srgbClr val="C00000"/>
                </a:solidFill>
                <a:effectLst/>
                <a:latin typeface="Arial" panose="020B0604020202020204" pitchFamily="34" charset="0"/>
                <a:ea typeface="Calibri" panose="020F0502020204030204" pitchFamily="34" charset="0"/>
                <a:cs typeface="Segoe UI" panose="020B0502040204020203" pitchFamily="34" charset="0"/>
              </a:rPr>
              <a:t>PRINCIPLE: Organize by defining team structure and authorizing members to lead in achieving your collective goals.</a:t>
            </a:r>
            <a:r>
              <a:rPr lang="en-US" sz="2000" b="1" i="1" baseline="30000" dirty="0">
                <a:solidFill>
                  <a:srgbClr val="C00000"/>
                </a:solidFill>
                <a:effectLst/>
                <a:latin typeface="Arial" panose="020B0604020202020204" pitchFamily="34" charset="0"/>
                <a:ea typeface="Calibri" panose="020F0502020204030204" pitchFamily="34" charset="0"/>
                <a:cs typeface="Segoe UI" panose="020B0502040204020203" pitchFamily="34" charset="0"/>
              </a:rPr>
              <a:t>21</a:t>
            </a:r>
          </a:p>
          <a:p>
            <a:pPr marL="0" marR="0" algn="just">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spcBef>
                <a:spcPts val="0"/>
              </a:spcBef>
              <a:spcAft>
                <a:spcPts val="800"/>
              </a:spcAft>
            </a:pPr>
            <a:r>
              <a:rPr lang="en-US" sz="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spcBef>
                <a:spcPts val="0"/>
              </a:spcBef>
              <a:spcAft>
                <a:spcPts val="0"/>
              </a:spcAft>
            </a:pPr>
            <a:endParaRPr lang="en-US" sz="12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endParaRPr>
          </a:p>
          <a:p>
            <a:pPr marL="0" marR="0" algn="just">
              <a:spcBef>
                <a:spcPts val="0"/>
              </a:spcBef>
              <a:spcAft>
                <a:spcPts val="0"/>
              </a:spcAft>
            </a:pPr>
            <a:r>
              <a:rPr lang="en-US" sz="16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21 </a:t>
            </a:r>
            <a:r>
              <a:rPr lang="en-US" sz="1600" i="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The reason I left you behind was that you might put in order what was left unfinished and appoint leaders in every town. (Titus 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D7D14F6-93A7-8EBD-373E-0D60D8EB7C4A}"/>
              </a:ext>
            </a:extLst>
          </p:cNvPr>
          <p:cNvCxnSpPr/>
          <p:nvPr/>
        </p:nvCxnSpPr>
        <p:spPr>
          <a:xfrm>
            <a:off x="500743" y="1317175"/>
            <a:ext cx="1110342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91E0FCA-AAFB-0370-2834-A5D29D3F8C41}"/>
              </a:ext>
            </a:extLst>
          </p:cNvPr>
          <p:cNvCxnSpPr/>
          <p:nvPr/>
        </p:nvCxnSpPr>
        <p:spPr>
          <a:xfrm>
            <a:off x="500742" y="696660"/>
            <a:ext cx="1110342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65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fade">
                                      <p:cBhvr>
                                        <p:cTn id="1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02084F-B651-82D6-04F0-D690A75F6686}"/>
              </a:ext>
            </a:extLst>
          </p:cNvPr>
          <p:cNvSpPr txBox="1"/>
          <p:nvPr/>
        </p:nvSpPr>
        <p:spPr>
          <a:xfrm>
            <a:off x="609600" y="515107"/>
            <a:ext cx="10961914" cy="6350456"/>
          </a:xfrm>
          <a:prstGeom prst="rect">
            <a:avLst/>
          </a:prstGeom>
          <a:noFill/>
        </p:spPr>
        <p:txBody>
          <a:bodyPr wrap="square">
            <a:spAutoFit/>
          </a:bodyPr>
          <a:lstStyle/>
          <a:p>
            <a:pPr marL="0" marR="0" algn="just">
              <a:spcBef>
                <a:spcPts val="200"/>
              </a:spcBef>
              <a:spcAft>
                <a:spcPts val="1200"/>
              </a:spcAft>
            </a:pPr>
            <a:r>
              <a:rPr lang="en-US" sz="3200" b="1" dirty="0">
                <a:solidFill>
                  <a:srgbClr val="000000"/>
                </a:solidFill>
                <a:effectLst/>
                <a:latin typeface="Cooper Black" panose="0208090404030B020404" pitchFamily="18" charset="0"/>
                <a:ea typeface="Times New Roman" panose="02020603050405020304" pitchFamily="18" charset="0"/>
                <a:cs typeface="Times New Roman" panose="02020603050405020304" pitchFamily="18" charset="0"/>
              </a:rPr>
              <a:t>Team Outcomes</a:t>
            </a:r>
          </a:p>
          <a:p>
            <a:pPr marL="0" marR="0" algn="just">
              <a:spcBef>
                <a:spcPts val="12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Context:  </a:t>
            </a:r>
            <a:r>
              <a:rPr lang="en-US" sz="2400" dirty="0">
                <a:effectLst/>
                <a:latin typeface="Calibri" panose="020F0502020204030204" pitchFamily="34" charset="0"/>
                <a:ea typeface="Calibri" panose="020F0502020204030204" pitchFamily="34" charset="0"/>
                <a:cs typeface="Times New Roman" panose="02020603050405020304" pitchFamily="18" charset="0"/>
              </a:rPr>
              <a:t>A team exists to produce outcomes that meet team goals. </a:t>
            </a:r>
          </a:p>
          <a:p>
            <a:pPr marL="0" marR="0" algn="just">
              <a:spcBef>
                <a:spcPts val="1200"/>
              </a:spcBef>
              <a:spcAft>
                <a:spcPts val="0"/>
              </a:spcAft>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	E</a:t>
            </a:r>
            <a:r>
              <a:rPr lang="en-US" sz="2400" dirty="0">
                <a:effectLst/>
                <a:latin typeface="Calibri" panose="020F0502020204030204" pitchFamily="34" charset="0"/>
                <a:ea typeface="Calibri" panose="020F0502020204030204" pitchFamily="34" charset="0"/>
                <a:cs typeface="Times New Roman" panose="02020603050405020304" pitchFamily="18" charset="0"/>
              </a:rPr>
              <a:t>xamples: robot, high-performance, partnerships, new teams, or host event.</a:t>
            </a:r>
          </a:p>
          <a:p>
            <a:pPr marL="0" marR="0" algn="just">
              <a:spcBef>
                <a:spcPts val="1200"/>
              </a:spcBef>
              <a:spcAft>
                <a:spcPts val="0"/>
              </a:spcAft>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What team outcomes (hardware, software, relationships, events) are desired? </a:t>
            </a:r>
          </a:p>
          <a:p>
            <a:pPr marL="0" marR="0" algn="just">
              <a:spcBef>
                <a:spcPts val="1200"/>
              </a:spcBef>
              <a:spcAft>
                <a:spcPts val="800"/>
              </a:spcAft>
            </a:pPr>
            <a:r>
              <a:rPr lang="en-US" sz="2400" b="1" i="1" dirty="0">
                <a:solidFill>
                  <a:srgbClr val="C00000"/>
                </a:solidFill>
                <a:effectLst/>
                <a:latin typeface="Arial" panose="020B0604020202020204" pitchFamily="34" charset="0"/>
                <a:ea typeface="Calibri" panose="020F0502020204030204" pitchFamily="34" charset="0"/>
                <a:cs typeface="Segoe UI" panose="020B0502040204020203" pitchFamily="34" charset="0"/>
              </a:rPr>
              <a:t>PRINCIPLE: Identify high value, long-lasting outcomes (success targets) your team hopes to produce this season.</a:t>
            </a:r>
            <a:r>
              <a:rPr lang="en-US" sz="2400" b="1" i="1" baseline="30000" dirty="0">
                <a:solidFill>
                  <a:srgbClr val="C00000"/>
                </a:solidFill>
                <a:effectLst/>
                <a:latin typeface="Arial" panose="020B0604020202020204" pitchFamily="34" charset="0"/>
                <a:ea typeface="Calibri" panose="020F0502020204030204" pitchFamily="34" charset="0"/>
                <a:cs typeface="Segoe UI" panose="020B0502040204020203" pitchFamily="34" charset="0"/>
              </a:rPr>
              <a:t>22</a:t>
            </a:r>
          </a:p>
          <a:p>
            <a:pPr marL="0" marR="0" algn="just">
              <a:spcBef>
                <a:spcPts val="12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Discussion: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Discuss what outcomes your team hopes to produce this season. </a:t>
            </a:r>
          </a:p>
          <a:p>
            <a:pPr marL="0" marR="0" algn="just">
              <a:spcBef>
                <a:spcPts val="600"/>
              </a:spcBef>
              <a:spcAft>
                <a:spcPts val="0"/>
              </a:spcAft>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	G</a:t>
            </a:r>
            <a:r>
              <a:rPr lang="en-US" sz="2400" dirty="0">
                <a:effectLst/>
                <a:latin typeface="Calibri" panose="020F0502020204030204" pitchFamily="34" charset="0"/>
                <a:ea typeface="Calibri" panose="020F0502020204030204" pitchFamily="34" charset="0"/>
                <a:cs typeface="Times New Roman" panose="02020603050405020304" pitchFamily="18" charset="0"/>
              </a:rPr>
              <a:t>roup outcomes by categories:  team, robot, outreach, other.</a:t>
            </a:r>
          </a:p>
          <a:p>
            <a:pPr marL="0" marR="0" algn="just">
              <a:spcBef>
                <a:spcPts val="12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Reflection: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What categories would you choose for grouping your team’s outcomes?</a:t>
            </a:r>
          </a:p>
          <a:p>
            <a:pPr marL="0" marR="0" algn="just">
              <a:spcBef>
                <a:spcPts val="600"/>
              </a:spcBef>
              <a:spcAft>
                <a:spcPts val="0"/>
              </a:spcAft>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Which types of outcomes are most important to you?</a:t>
            </a:r>
          </a:p>
          <a:p>
            <a:pPr marL="0" marR="0" algn="just">
              <a:spcBef>
                <a:spcPts val="0"/>
              </a:spcBef>
              <a:spcAft>
                <a:spcPts val="0"/>
              </a:spcAft>
            </a:pPr>
            <a:endParaRPr lang="en-US" sz="12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endParaRPr>
          </a:p>
          <a:p>
            <a:pPr marL="0" marR="0" algn="just">
              <a:spcBef>
                <a:spcPts val="0"/>
              </a:spcBef>
              <a:spcAft>
                <a:spcPts val="0"/>
              </a:spcAft>
            </a:pPr>
            <a:endParaRPr lang="en-US" sz="1200" baseline="30000" dirty="0">
              <a:solidFill>
                <a:srgbClr val="000000"/>
              </a:solidFill>
              <a:latin typeface="Arial" panose="020B0604020202020204" pitchFamily="34" charset="0"/>
              <a:ea typeface="Calibri" panose="020F0502020204030204" pitchFamily="34" charset="0"/>
              <a:cs typeface="Segoe UI" panose="020B0502040204020203" pitchFamily="34" charset="0"/>
            </a:endParaRPr>
          </a:p>
          <a:p>
            <a:pPr marL="0" marR="0" algn="just">
              <a:spcBef>
                <a:spcPts val="0"/>
              </a:spcBef>
              <a:spcAft>
                <a:spcPts val="0"/>
              </a:spcAft>
            </a:pPr>
            <a:endParaRPr lang="en-US" sz="12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endParaRPr>
          </a:p>
          <a:p>
            <a:pPr marL="0" marR="0" algn="just">
              <a:spcBef>
                <a:spcPts val="0"/>
              </a:spcBef>
              <a:spcAft>
                <a:spcPts val="0"/>
              </a:spcAft>
            </a:pPr>
            <a:endParaRPr lang="en-US" sz="12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endParaRPr>
          </a:p>
          <a:p>
            <a:pPr marL="0" marR="0" algn="just">
              <a:spcBef>
                <a:spcPts val="0"/>
              </a:spcBef>
              <a:spcAft>
                <a:spcPts val="0"/>
              </a:spcAft>
            </a:pPr>
            <a:r>
              <a:rPr lang="en-US" sz="16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22 </a:t>
            </a:r>
            <a:r>
              <a:rPr lang="en-US" sz="1600" i="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Make a tree good and its fruit will be good or make a tree bad and its fruit will be bad, for a tree is recognized by its fruit. (Matthew 12:33)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991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3" end="13"/>
                                            </p:txEl>
                                          </p:spTgt>
                                        </p:tgtEl>
                                        <p:attrNameLst>
                                          <p:attrName>style.visibility</p:attrName>
                                        </p:attrNameLst>
                                      </p:cBhvr>
                                      <p:to>
                                        <p:strVal val="visible"/>
                                      </p:to>
                                    </p:set>
                                    <p:animEffect transition="in" filter="fade">
                                      <p:cBhvr>
                                        <p:cTn id="28"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C927062-2887-9573-0D13-F3A57C321E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5392" rIns="0" bIns="152352" numCol="1" anchor="ctr" anchorCtr="0" compatLnSpc="1">
            <a:prstTxWarp prst="textNoShape">
              <a:avLst/>
            </a:prstTxWarp>
            <a:spAutoFit/>
          </a:bodyPr>
          <a:lstStyle/>
          <a:p>
            <a:endParaRPr lang="en-US"/>
          </a:p>
        </p:txBody>
      </p:sp>
      <p:sp>
        <p:nvSpPr>
          <p:cNvPr id="3" name="Rectangle 3">
            <a:extLst>
              <a:ext uri="{FF2B5EF4-FFF2-40B4-BE49-F238E27FC236}">
                <a16:creationId xmlns:a16="http://schemas.microsoft.com/office/drawing/2014/main" id="{9E82AD52-17DA-E8CA-1E35-E66810BABF7D}"/>
              </a:ext>
            </a:extLst>
          </p:cNvPr>
          <p:cNvSpPr>
            <a:spLocks noChangeArrowheads="1"/>
          </p:cNvSpPr>
          <p:nvPr/>
        </p:nvSpPr>
        <p:spPr bwMode="auto">
          <a:xfrm rot="10800000" flipV="1">
            <a:off x="740230" y="458076"/>
            <a:ext cx="4963887" cy="161577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0" numCol="1" anchor="ctr" anchorCtr="0" compatLnSpc="1">
            <a:prstTxWarp prst="textNoShape">
              <a:avLst/>
            </a:prstTxWarp>
            <a:spAutoFit/>
          </a:bodyPr>
          <a:lstStyle/>
          <a:p>
            <a:pPr lvl="0" indent="0" algn="just" fontAlgn="base">
              <a:lnSpc>
                <a:spcPct val="100000"/>
              </a:lnSpc>
              <a:spcBef>
                <a:spcPts val="200"/>
              </a:spcBef>
              <a:spcAft>
                <a:spcPts val="600"/>
              </a:spcAft>
              <a:buClrTx/>
              <a:buSzTx/>
              <a:buFontTx/>
              <a:buNone/>
              <a:tabLst/>
            </a:pPr>
            <a:r>
              <a:rPr lang="en-US" altLang="en-US" sz="3200" b="1" dirty="0">
                <a:solidFill>
                  <a:srgbClr val="000000"/>
                </a:solidFill>
                <a:latin typeface="Cooper Black" panose="0208090404030B020404" pitchFamily="18" charset="0"/>
                <a:cs typeface="Times New Roman" panose="02020603050405020304" pitchFamily="18" charset="0"/>
              </a:rPr>
              <a:t>Organizational Chart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small" normalizeH="0" dirty="0">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Context</a:t>
            </a:r>
            <a:r>
              <a:rPr kumimoji="0" lang="en-US" altLang="en-US" sz="2400" b="1" i="0" u="none" strike="noStrike" cap="none" normalizeH="0" baseline="0" dirty="0">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altLang="en-US" sz="2400" dirty="0">
                <a:latin typeface="Calibri" panose="020F0502020204030204" pitchFamily="34" charset="0"/>
                <a:ea typeface="Times New Roman" panose="02020603050405020304" pitchFamily="18" charset="0"/>
                <a:cs typeface="Times New Roman" panose="02020603050405020304" pitchFamily="18" charset="0"/>
              </a:rPr>
              <a:t>T</a:t>
            </a: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eam organizational structure </a:t>
            </a:r>
            <a:b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should fit its purpose and people. </a:t>
            </a:r>
            <a:endParaRPr kumimoji="0" lang="en-US" altLang="en-US" sz="2400" b="0" i="0" u="none" strike="noStrike" cap="none" normalizeH="0" baseline="0" dirty="0">
              <a:ln>
                <a:noFill/>
              </a:ln>
              <a:solidFill>
                <a:schemeClr val="tx1"/>
              </a:solidFill>
              <a:effectLst/>
            </a:endParaRPr>
          </a:p>
        </p:txBody>
      </p:sp>
      <p:sp>
        <p:nvSpPr>
          <p:cNvPr id="5" name="Rectangle 5">
            <a:extLst>
              <a:ext uri="{FF2B5EF4-FFF2-40B4-BE49-F238E27FC236}">
                <a16:creationId xmlns:a16="http://schemas.microsoft.com/office/drawing/2014/main" id="{922C4D5B-18F4-19B9-3971-10EEA8550AE4}"/>
              </a:ext>
            </a:extLst>
          </p:cNvPr>
          <p:cNvSpPr>
            <a:spLocks noChangeArrowheads="1"/>
          </p:cNvSpPr>
          <p:nvPr/>
        </p:nvSpPr>
        <p:spPr bwMode="auto">
          <a:xfrm>
            <a:off x="631370" y="6140507"/>
            <a:ext cx="1092925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3000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 </a:t>
            </a:r>
            <a:r>
              <a:rPr kumimoji="0" lang="en-US" altLang="en-US" sz="16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Segoe UI" panose="020B0502040204020203" pitchFamily="34" charset="0"/>
              </a:rPr>
              <a:t>Have confidence in your leaders and submit to their authority</a:t>
            </a:r>
            <a:r>
              <a:rPr lang="en-US" altLang="en-US" sz="1600" dirty="0">
                <a:solidFill>
                  <a:srgbClr val="000000"/>
                </a:solidFill>
                <a:latin typeface="Arial" panose="020B0604020202020204" pitchFamily="34" charset="0"/>
                <a:ea typeface="Calibri" panose="020F0502020204030204" pitchFamily="34" charset="0"/>
                <a:cs typeface="Segoe UI" panose="020B0502040204020203" pitchFamily="34" charset="0"/>
              </a:rPr>
              <a:t>;</a:t>
            </a:r>
            <a:r>
              <a:rPr kumimoji="0" lang="en-US" altLang="en-US" sz="16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Segoe UI" panose="020B0502040204020203" pitchFamily="34" charset="0"/>
              </a:rPr>
              <a:t> they keep watch over you as those who must give an account. Do this so that their work will be a joy, not a burden, for that would be of no benefit to you. (Hebrews 13:17)</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pic>
        <p:nvPicPr>
          <p:cNvPr id="7" name="Picture 22" descr="Diagram&#10;&#10;Description automatically generated">
            <a:extLst>
              <a:ext uri="{FF2B5EF4-FFF2-40B4-BE49-F238E27FC236}">
                <a16:creationId xmlns:a16="http://schemas.microsoft.com/office/drawing/2014/main" id="{03C5789E-6420-3590-3B3B-78EBDA777B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651" t="10803" r="17679" b="59491"/>
          <a:stretch/>
        </p:blipFill>
        <p:spPr bwMode="auto">
          <a:xfrm>
            <a:off x="5573487" y="541010"/>
            <a:ext cx="5990225" cy="16074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DE574F1-A82A-B6BC-A2AB-63BF17D5D50E}"/>
              </a:ext>
            </a:extLst>
          </p:cNvPr>
          <p:cNvSpPr txBox="1"/>
          <p:nvPr/>
        </p:nvSpPr>
        <p:spPr>
          <a:xfrm>
            <a:off x="631370" y="2057396"/>
            <a:ext cx="10929257" cy="3877985"/>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tab pos="457200" algn="l"/>
              </a:tabLst>
            </a:pPr>
            <a:r>
              <a:rPr lang="en-US" altLang="en-US" sz="2400" dirty="0">
                <a:latin typeface="Calibri" panose="020F0502020204030204" pitchFamily="34" charset="0"/>
                <a:ea typeface="Calibri" panose="020F0502020204030204" pitchFamily="34" charset="0"/>
                <a:cs typeface="Times New Roman" panose="02020603050405020304" pitchFamily="18" charset="0"/>
              </a:rPr>
              <a:t>	T</a:t>
            </a: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eams producing products might organize by products. </a:t>
            </a:r>
            <a:endParaRPr kumimoji="0" lang="en-US" altLang="en-US"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lang="en-US" altLang="en-US" sz="2400" dirty="0">
                <a:latin typeface="Calibri" panose="020F0502020204030204" pitchFamily="34" charset="0"/>
                <a:ea typeface="Calibri" panose="020F0502020204030204" pitchFamily="34" charset="0"/>
                <a:cs typeface="Times New Roman" panose="02020603050405020304" pitchFamily="18" charset="0"/>
              </a:rPr>
              <a:t>	S</a:t>
            </a: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hown are four “product” areas; each area oversees development of a product.</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lang="en-US" altLang="en-US" sz="2400" dirty="0">
                <a:latin typeface="Calibri" panose="020F0502020204030204" pitchFamily="34" charset="0"/>
                <a:ea typeface="Calibri" panose="020F0502020204030204" pitchFamily="34" charset="0"/>
                <a:cs typeface="Times New Roman" panose="02020603050405020304" pitchFamily="18" charset="0"/>
              </a:rPr>
              <a:t>	P</a:t>
            </a: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roject management oversees all other areas.</a:t>
            </a:r>
            <a:endParaRPr kumimoji="0" lang="en-US" altLang="en-US"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ts val="1200"/>
              </a:spcBef>
              <a:spcAft>
                <a:spcPts val="600"/>
              </a:spcAft>
              <a:buClrTx/>
              <a:buSzTx/>
              <a:buFontTx/>
              <a:buNone/>
              <a:tabLst/>
            </a:pPr>
            <a:r>
              <a:rPr kumimoji="0" lang="en-US" altLang="en-US" sz="2400" b="1" i="1" u="none" strike="noStrike" cap="none" normalizeH="0" baseline="0" dirty="0">
                <a:ln>
                  <a:noFill/>
                </a:ln>
                <a:solidFill>
                  <a:srgbClr val="C00000"/>
                </a:solidFill>
                <a:effectLst/>
                <a:latin typeface="Arial" panose="020B0604020202020204" pitchFamily="34" charset="0"/>
                <a:ea typeface="Calibri" panose="020F0502020204030204" pitchFamily="34" charset="0"/>
                <a:cs typeface="Arial" panose="020B0604020202020204" pitchFamily="34" charset="0"/>
              </a:rPr>
              <a:t>PRINCIPLE: Create an org chart that helps keep focus on, and holds people accountable for, high quality products.</a:t>
            </a:r>
            <a:r>
              <a:rPr kumimoji="0" lang="en-US" altLang="en-US" sz="2400" b="1" i="1" u="none" strike="noStrike" cap="none" normalizeH="0" baseline="30000" dirty="0">
                <a:ln>
                  <a:noFill/>
                </a:ln>
                <a:solidFill>
                  <a:srgbClr val="C00000"/>
                </a:solidFill>
                <a:effectLst/>
                <a:latin typeface="Arial" panose="020B0604020202020204" pitchFamily="34" charset="0"/>
                <a:ea typeface="Calibri" panose="020F0502020204030204" pitchFamily="34" charset="0"/>
                <a:cs typeface="Segoe UI" panose="020B0502040204020203" pitchFamily="34" charset="0"/>
              </a:rPr>
              <a:t>23</a:t>
            </a:r>
            <a:endParaRPr kumimoji="0" lang="en-US" altLang="en-US" sz="2400" b="1" i="0" u="none" strike="noStrike" cap="none" normalizeH="0" baseline="30000" dirty="0">
              <a:ln>
                <a:noFill/>
              </a:ln>
              <a:solidFill>
                <a:srgbClr val="C00000"/>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ts val="600"/>
              </a:spcBef>
              <a:spcAft>
                <a:spcPct val="0"/>
              </a:spcAft>
              <a:buClrTx/>
              <a:buSzTx/>
              <a:buFontTx/>
              <a:buNone/>
              <a:tabLst/>
            </a:pPr>
            <a:r>
              <a:rPr kumimoji="0" lang="en-US" altLang="en-US" sz="2400" b="1" i="0" u="none" strike="noStrike" cap="small" normalizeH="0" dirty="0">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Discussion</a:t>
            </a:r>
            <a:r>
              <a:rPr kumimoji="0" lang="en-US" altLang="en-US" sz="2400" b="1" i="0" u="none" strike="noStrike" cap="none" normalizeH="0" baseline="0" dirty="0">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Discuss what organization</a:t>
            </a:r>
            <a:r>
              <a:rPr lang="en-US" altLang="en-US" sz="2400" dirty="0">
                <a:latin typeface="Calibri" panose="020F0502020204030204" pitchFamily="34" charset="0"/>
                <a:ea typeface="Calibri" panose="020F0502020204030204" pitchFamily="34" charset="0"/>
                <a:cs typeface="Times New Roman" panose="02020603050405020304" pitchFamily="18" charset="0"/>
              </a:rPr>
              <a:t>al </a:t>
            </a: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structure is best for your team. </a:t>
            </a:r>
          </a:p>
          <a:p>
            <a:pPr marL="0" marR="0" lvl="0" indent="0" algn="just" defTabSz="914400" rtl="0" eaLnBrk="0" fontAlgn="base" latinLnBrk="0" hangingPunct="0">
              <a:lnSpc>
                <a:spcPct val="100000"/>
              </a:lnSpc>
              <a:spcAft>
                <a:spcPct val="0"/>
              </a:spcAft>
              <a:buClrTx/>
              <a:buSzTx/>
              <a:buFontTx/>
              <a:buNone/>
              <a:tabLst/>
            </a:pP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Sketch an org chart that fits your team.</a:t>
            </a:r>
            <a:endParaRPr kumimoji="0" lang="en-US" altLang="en-US"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ts val="600"/>
              </a:spcBef>
              <a:spcAft>
                <a:spcPct val="0"/>
              </a:spcAft>
              <a:buClrTx/>
              <a:buSzTx/>
              <a:buFontTx/>
              <a:buNone/>
              <a:tabLst/>
            </a:pPr>
            <a:r>
              <a:rPr kumimoji="0" lang="en-US" altLang="en-US" sz="2400" b="1" i="0" u="none" strike="noStrike" cap="small" normalizeH="0" dirty="0">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Reflection</a:t>
            </a:r>
            <a:r>
              <a:rPr kumimoji="0" lang="en-US" altLang="en-US" sz="2400" b="1" i="0" u="none" strike="noStrike" cap="none" normalizeH="0" baseline="0" dirty="0">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concerns you about this org chart?</a:t>
            </a:r>
            <a:endParaRPr kumimoji="0" lang="en-US" altLang="en-US"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Where would you like to be placed in this org chart during this season?</a:t>
            </a:r>
            <a:endParaRPr lang="en-US" sz="2400" dirty="0"/>
          </a:p>
        </p:txBody>
      </p:sp>
      <p:sp>
        <p:nvSpPr>
          <p:cNvPr id="6" name="TextBox 5">
            <a:extLst>
              <a:ext uri="{FF2B5EF4-FFF2-40B4-BE49-F238E27FC236}">
                <a16:creationId xmlns:a16="http://schemas.microsoft.com/office/drawing/2014/main" id="{EC453D91-D19C-5CC5-F60A-27CAC276EFED}"/>
              </a:ext>
            </a:extLst>
          </p:cNvPr>
          <p:cNvSpPr txBox="1"/>
          <p:nvPr/>
        </p:nvSpPr>
        <p:spPr>
          <a:xfrm>
            <a:off x="9670123" y="684598"/>
            <a:ext cx="1328057"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Org Chart</a:t>
            </a:r>
          </a:p>
        </p:txBody>
      </p:sp>
    </p:spTree>
    <p:extLst>
      <p:ext uri="{BB962C8B-B14F-4D97-AF65-F5344CB8AC3E}">
        <p14:creationId xmlns:p14="http://schemas.microsoft.com/office/powerpoint/2010/main" val="54237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Effect transition="in" filter="fade">
                                      <p:cBhvr>
                                        <p:cTn id="15" dur="500"/>
                                        <p:tgtEl>
                                          <p:spTgt spid="4">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6" end="6"/>
                                            </p:txEl>
                                          </p:spTgt>
                                        </p:tgtEl>
                                        <p:attrNameLst>
                                          <p:attrName>style.visibility</p:attrName>
                                        </p:attrNameLst>
                                      </p:cBhvr>
                                      <p:to>
                                        <p:strVal val="visible"/>
                                      </p:to>
                                    </p:set>
                                    <p:animEffect transition="in" filter="fade">
                                      <p:cBhvr>
                                        <p:cTn id="20" dur="500"/>
                                        <p:tgtEl>
                                          <p:spTgt spid="4">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Effect transition="in" filter="fade">
                                      <p:cBhvr>
                                        <p:cTn id="23" dur="500"/>
                                        <p:tgtEl>
                                          <p:spTgt spid="4">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F143E2-AC5E-9639-0DF6-BB43FB7A3C45}"/>
              </a:ext>
            </a:extLst>
          </p:cNvPr>
          <p:cNvSpPr txBox="1"/>
          <p:nvPr/>
        </p:nvSpPr>
        <p:spPr>
          <a:xfrm>
            <a:off x="609599" y="515510"/>
            <a:ext cx="10984089" cy="6488956"/>
          </a:xfrm>
          <a:prstGeom prst="rect">
            <a:avLst/>
          </a:prstGeom>
          <a:noFill/>
        </p:spPr>
        <p:txBody>
          <a:bodyPr wrap="square">
            <a:spAutoFit/>
          </a:bodyPr>
          <a:lstStyle/>
          <a:p>
            <a:pPr marL="0" marR="0" algn="just">
              <a:spcBef>
                <a:spcPts val="200"/>
              </a:spcBef>
              <a:spcAft>
                <a:spcPts val="1200"/>
              </a:spcAft>
            </a:pPr>
            <a:r>
              <a:rPr lang="en-US" sz="3200" b="1" dirty="0">
                <a:solidFill>
                  <a:srgbClr val="000000"/>
                </a:solidFill>
                <a:effectLst/>
                <a:latin typeface="Cooper Black" panose="0208090404030B020404" pitchFamily="18" charset="0"/>
                <a:ea typeface="Times New Roman" panose="02020603050405020304" pitchFamily="18" charset="0"/>
                <a:cs typeface="Times New Roman" panose="02020603050405020304" pitchFamily="18" charset="0"/>
              </a:rPr>
              <a:t>Member Roles</a:t>
            </a:r>
          </a:p>
          <a:p>
            <a:pPr marL="0" marR="0" algn="just">
              <a:spcBef>
                <a:spcPts val="12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Context:  </a:t>
            </a:r>
            <a:r>
              <a:rPr lang="en-US" sz="2400" dirty="0">
                <a:effectLst/>
                <a:latin typeface="Calibri" panose="020F0502020204030204" pitchFamily="34" charset="0"/>
                <a:ea typeface="Calibri" panose="020F0502020204030204" pitchFamily="34" charset="0"/>
                <a:cs typeface="Times New Roman" panose="02020603050405020304" pitchFamily="18" charset="0"/>
              </a:rPr>
              <a:t>Members of a team need assigned roles. </a:t>
            </a:r>
          </a:p>
          <a:p>
            <a:pPr marL="0" marR="0" algn="just">
              <a:spcBef>
                <a:spcPts val="600"/>
              </a:spcBef>
              <a:spcAft>
                <a:spcPts val="0"/>
              </a:spcAft>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All know what is expected, be trained for success, have appropriate authority. </a:t>
            </a:r>
          </a:p>
          <a:p>
            <a:pPr marL="0" marR="0" algn="just">
              <a:spcBef>
                <a:spcPts val="600"/>
              </a:spcBef>
              <a:spcAft>
                <a:spcPts val="0"/>
              </a:spcAft>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	M</a:t>
            </a:r>
            <a:r>
              <a:rPr lang="en-US" sz="2400" dirty="0">
                <a:effectLst/>
                <a:latin typeface="Calibri" panose="020F0502020204030204" pitchFamily="34" charset="0"/>
                <a:ea typeface="Calibri" panose="020F0502020204030204" pitchFamily="34" charset="0"/>
                <a:cs typeface="Times New Roman" panose="02020603050405020304" pitchFamily="18" charset="0"/>
              </a:rPr>
              <a:t>anager must know what to oversee and have authority to enforce expectations.</a:t>
            </a:r>
          </a:p>
          <a:p>
            <a:pPr marL="0" marR="0" algn="just">
              <a:spcBef>
                <a:spcPts val="600"/>
              </a:spcBef>
              <a:spcAft>
                <a:spcPts val="800"/>
              </a:spcAft>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	T</a:t>
            </a:r>
            <a:r>
              <a:rPr lang="en-US" sz="2400" dirty="0">
                <a:effectLst/>
                <a:latin typeface="Calibri" panose="020F0502020204030204" pitchFamily="34" charset="0"/>
                <a:ea typeface="Calibri" panose="020F0502020204030204" pitchFamily="34" charset="0"/>
                <a:cs typeface="Times New Roman" panose="02020603050405020304" pitchFamily="18" charset="0"/>
              </a:rPr>
              <a:t>eams must have leaders; a leader of one area may be a worker in another.</a:t>
            </a:r>
          </a:p>
          <a:p>
            <a:pPr marL="0" marR="0" algn="just">
              <a:spcBef>
                <a:spcPts val="600"/>
              </a:spcBef>
              <a:spcAft>
                <a:spcPts val="600"/>
              </a:spcAft>
            </a:pPr>
            <a:r>
              <a:rPr lang="en-US" sz="2400" b="1" i="1" dirty="0">
                <a:solidFill>
                  <a:srgbClr val="C00000"/>
                </a:solidFill>
                <a:effectLst/>
                <a:latin typeface="Arial" panose="020B0604020202020204" pitchFamily="34" charset="0"/>
                <a:ea typeface="Calibri" panose="020F0502020204030204" pitchFamily="34" charset="0"/>
                <a:cs typeface="Segoe UI" panose="020B0502040204020203" pitchFamily="34" charset="0"/>
              </a:rPr>
              <a:t>PRINCIPLE: All members must understand their roles, be supported for success, and fulfill responsibilities as expected.</a:t>
            </a:r>
            <a:r>
              <a:rPr lang="en-US" sz="2400" b="1" i="1" baseline="30000" dirty="0">
                <a:solidFill>
                  <a:srgbClr val="C00000"/>
                </a:solidFill>
                <a:effectLst/>
                <a:latin typeface="Arial" panose="020B0604020202020204" pitchFamily="34" charset="0"/>
                <a:ea typeface="Calibri" panose="020F0502020204030204" pitchFamily="34" charset="0"/>
                <a:cs typeface="Segoe UI" panose="020B0502040204020203" pitchFamily="34" charset="0"/>
              </a:rPr>
              <a:t>24</a:t>
            </a:r>
          </a:p>
          <a:p>
            <a:pPr marL="0" marR="0" algn="just">
              <a:spcBef>
                <a:spcPts val="6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Discussion: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Discuss what it means to be responsible. </a:t>
            </a:r>
          </a:p>
          <a:p>
            <a:pPr marL="0" marR="0" algn="just">
              <a:spcBef>
                <a:spcPts val="600"/>
              </a:spcBef>
              <a:spcAft>
                <a:spcPts val="0"/>
              </a:spcAft>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List the things for which a member might be held responsible in a role.</a:t>
            </a:r>
          </a:p>
          <a:p>
            <a:pPr marL="0" marR="0" algn="just">
              <a:spcBef>
                <a:spcPts val="600"/>
              </a:spcBef>
              <a:spcAft>
                <a:spcPts val="80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Reflection: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What concerns you about being assigned a role?</a:t>
            </a:r>
          </a:p>
          <a:p>
            <a:pPr marL="0" marR="0" algn="just">
              <a:spcBef>
                <a:spcPts val="0"/>
              </a:spcBef>
              <a:spcAft>
                <a:spcPts val="800"/>
              </a:spcAft>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	What might you do to be sure you are being responsible as expected?</a:t>
            </a:r>
          </a:p>
          <a:p>
            <a:pPr marL="0" marR="0" algn="just">
              <a:spcBef>
                <a:spcPts val="0"/>
              </a:spcBef>
              <a:spcAft>
                <a:spcPts val="0"/>
              </a:spcAft>
            </a:pPr>
            <a:endParaRPr lang="en-US" sz="14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endParaRPr>
          </a:p>
          <a:p>
            <a:pPr marL="0" marR="0" algn="just">
              <a:spcBef>
                <a:spcPts val="0"/>
              </a:spcBef>
              <a:spcAft>
                <a:spcPts val="0"/>
              </a:spcAft>
            </a:pPr>
            <a:endParaRPr lang="en-US" sz="12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endParaRPr>
          </a:p>
          <a:p>
            <a:pPr marL="0" marR="0" algn="just">
              <a:spcBef>
                <a:spcPts val="0"/>
              </a:spcBef>
              <a:spcAft>
                <a:spcPts val="0"/>
              </a:spcAft>
            </a:pPr>
            <a:r>
              <a:rPr lang="en-US" sz="16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24 </a:t>
            </a:r>
            <a:r>
              <a:rPr lang="en-US" sz="1600" i="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How I hated discipline! My heart spurned correction! I would not obey teachers or hear instructors. I was soon in serious trouble. (Proverbs 5:12-14)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507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500"/>
                                        <p:tgtEl>
                                          <p:spTgt spid="3">
                                            <p:txEl>
                                              <p:pRg st="7" end="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fade">
                                      <p:cBhvr>
                                        <p:cTn id="20" dur="500"/>
                                        <p:tgtEl>
                                          <p:spTgt spid="3">
                                            <p:txEl>
                                              <p:pRg st="8" end="8"/>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fade">
                                      <p:cBhvr>
                                        <p:cTn id="23" dur="500"/>
                                        <p:tgtEl>
                                          <p:spTgt spid="3">
                                            <p:txEl>
                                              <p:pRg st="9" end="9"/>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2" end="12"/>
                                            </p:txEl>
                                          </p:spTgt>
                                        </p:tgtEl>
                                        <p:attrNameLst>
                                          <p:attrName>style.visibility</p:attrName>
                                        </p:attrNameLst>
                                      </p:cBhvr>
                                      <p:to>
                                        <p:strVal val="visible"/>
                                      </p:to>
                                    </p:set>
                                    <p:animEffect transition="in" filter="fade">
                                      <p:cBhvr>
                                        <p:cTn id="28"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3DE12BE-1FD7-3128-BD6B-D8E2EE961D55}"/>
              </a:ext>
            </a:extLst>
          </p:cNvPr>
          <p:cNvGraphicFramePr>
            <a:graphicFrameLocks noGrp="1"/>
          </p:cNvGraphicFramePr>
          <p:nvPr>
            <p:extLst>
              <p:ext uri="{D42A27DB-BD31-4B8C-83A1-F6EECF244321}">
                <p14:modId xmlns:p14="http://schemas.microsoft.com/office/powerpoint/2010/main" val="1679720213"/>
              </p:ext>
            </p:extLst>
          </p:nvPr>
        </p:nvGraphicFramePr>
        <p:xfrm>
          <a:off x="3040062" y="4133944"/>
          <a:ext cx="6111875" cy="1066800"/>
        </p:xfrm>
        <a:graphic>
          <a:graphicData uri="http://schemas.openxmlformats.org/drawingml/2006/table">
            <a:tbl>
              <a:tblPr firstRow="1" firstCol="1" bandRow="1">
                <a:tableStyleId>{5C22544A-7EE6-4342-B048-85BDC9FD1C3A}</a:tableStyleId>
              </a:tblPr>
              <a:tblGrid>
                <a:gridCol w="739775">
                  <a:extLst>
                    <a:ext uri="{9D8B030D-6E8A-4147-A177-3AD203B41FA5}">
                      <a16:colId xmlns:a16="http://schemas.microsoft.com/office/drawing/2014/main" val="2409561570"/>
                    </a:ext>
                  </a:extLst>
                </a:gridCol>
                <a:gridCol w="2400300">
                  <a:extLst>
                    <a:ext uri="{9D8B030D-6E8A-4147-A177-3AD203B41FA5}">
                      <a16:colId xmlns:a16="http://schemas.microsoft.com/office/drawing/2014/main" val="3407728523"/>
                    </a:ext>
                  </a:extLst>
                </a:gridCol>
                <a:gridCol w="685800">
                  <a:extLst>
                    <a:ext uri="{9D8B030D-6E8A-4147-A177-3AD203B41FA5}">
                      <a16:colId xmlns:a16="http://schemas.microsoft.com/office/drawing/2014/main" val="338140345"/>
                    </a:ext>
                  </a:extLst>
                </a:gridCol>
                <a:gridCol w="2286000">
                  <a:extLst>
                    <a:ext uri="{9D8B030D-6E8A-4147-A177-3AD203B41FA5}">
                      <a16:colId xmlns:a16="http://schemas.microsoft.com/office/drawing/2014/main" val="2280340305"/>
                    </a:ext>
                  </a:extLst>
                </a:gridCol>
              </a:tblGrid>
              <a:tr h="0">
                <a:tc>
                  <a:txBody>
                    <a:bodyPr/>
                    <a:lstStyle/>
                    <a:p>
                      <a:pPr marL="0" marR="0" algn="just">
                        <a:spcBef>
                          <a:spcPts val="0"/>
                        </a:spcBef>
                        <a:spcAft>
                          <a:spcPts val="0"/>
                        </a:spcAft>
                      </a:pPr>
                      <a:r>
                        <a:rPr lang="en-US" sz="1000">
                          <a:effectLst/>
                        </a:rPr>
                        <a:t>Member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000">
                          <a:effectLst/>
                        </a:rPr>
                        <a:t>Roles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000">
                          <a:effectLst/>
                        </a:rPr>
                        <a:t>Member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000">
                          <a:effectLst/>
                        </a:rPr>
                        <a:t>Roles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0121418"/>
                  </a:ext>
                </a:extLst>
              </a:tr>
              <a:tr h="91440">
                <a:tc>
                  <a:txBody>
                    <a:bodyPr/>
                    <a:lstStyle/>
                    <a:p>
                      <a:pPr marL="0" marR="0" algn="just">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5481555"/>
                  </a:ext>
                </a:extLst>
              </a:tr>
              <a:tr h="91440">
                <a:tc>
                  <a:txBody>
                    <a:bodyPr/>
                    <a:lstStyle/>
                    <a:p>
                      <a:pPr marL="0" marR="0" algn="just">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0282027"/>
                  </a:ext>
                </a:extLst>
              </a:tr>
              <a:tr h="91440">
                <a:tc>
                  <a:txBody>
                    <a:bodyPr/>
                    <a:lstStyle/>
                    <a:p>
                      <a:pPr marL="0" marR="0" algn="just">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61647224"/>
                  </a:ext>
                </a:extLst>
              </a:tr>
              <a:tr h="91440">
                <a:tc>
                  <a:txBody>
                    <a:bodyPr/>
                    <a:lstStyle/>
                    <a:p>
                      <a:pPr marL="0" marR="0" algn="just">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4262945"/>
                  </a:ext>
                </a:extLst>
              </a:tr>
              <a:tr h="91440">
                <a:tc>
                  <a:txBody>
                    <a:bodyPr/>
                    <a:lstStyle/>
                    <a:p>
                      <a:pPr marL="0" marR="0" algn="just">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7195450"/>
                  </a:ext>
                </a:extLst>
              </a:tr>
              <a:tr h="91440">
                <a:tc>
                  <a:txBody>
                    <a:bodyPr/>
                    <a:lstStyle/>
                    <a:p>
                      <a:pPr marL="0" marR="0" algn="just">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99866496"/>
                  </a:ext>
                </a:extLst>
              </a:tr>
            </a:tbl>
          </a:graphicData>
        </a:graphic>
      </p:graphicFrame>
      <p:sp>
        <p:nvSpPr>
          <p:cNvPr id="3" name="Rectangle 1">
            <a:extLst>
              <a:ext uri="{FF2B5EF4-FFF2-40B4-BE49-F238E27FC236}">
                <a16:creationId xmlns:a16="http://schemas.microsoft.com/office/drawing/2014/main" id="{6647836C-54CD-E2EE-670F-00B5D7484F77}"/>
              </a:ext>
            </a:extLst>
          </p:cNvPr>
          <p:cNvSpPr>
            <a:spLocks noChangeArrowheads="1"/>
          </p:cNvSpPr>
          <p:nvPr/>
        </p:nvSpPr>
        <p:spPr bwMode="auto">
          <a:xfrm>
            <a:off x="609601" y="667756"/>
            <a:ext cx="10972800" cy="495517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6176"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0000"/>
                </a:solidFill>
                <a:effectLst/>
                <a:latin typeface="Cooper Black" panose="0208090404030B020404" pitchFamily="18" charset="0"/>
                <a:ea typeface="Times New Roman" panose="02020603050405020304" pitchFamily="18" charset="0"/>
                <a:cs typeface="Times New Roman" panose="02020603050405020304" pitchFamily="18" charset="0"/>
              </a:rPr>
              <a:t>A</a:t>
            </a:r>
            <a:r>
              <a:rPr kumimoji="0" lang="en-US" altLang="en-US" sz="3200" b="0" i="0" u="none" strike="noStrike" cap="none" normalizeH="0" baseline="0" dirty="0" bmk="">
                <a:ln>
                  <a:noFill/>
                </a:ln>
                <a:solidFill>
                  <a:srgbClr val="000000"/>
                </a:solidFill>
                <a:effectLst/>
                <a:latin typeface="Cooper Black" panose="0208090404030B020404" pitchFamily="18" charset="0"/>
                <a:ea typeface="Times New Roman" panose="02020603050405020304" pitchFamily="18" charset="0"/>
                <a:cs typeface="Times New Roman" panose="02020603050405020304" pitchFamily="18" charset="0"/>
              </a:rPr>
              <a:t>ssigning Roles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bmk="">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small" normalizeH="0" dirty="0" bmk="">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Context:  </a:t>
            </a:r>
            <a:r>
              <a:rPr kumimoji="0" lang="en-US" altLang="en-US" sz="24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Making role assignments is easy if member interests and abilities match roles.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24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If no one fits a critical role, team might refine roles to complete role assignments.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24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Make assignments for the team’s sake and to benefit all members. </a:t>
            </a:r>
            <a:endParaRPr kumimoji="0" lang="en-US" altLang="en-US" sz="24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24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To what extent do members’ interests and traits match critical roles?</a:t>
            </a:r>
            <a:endParaRPr kumimoji="0" lang="en-US" altLang="en-US" sz="24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altLang="en-US" sz="2400" b="1" i="1" u="none" strike="noStrike" cap="none" normalizeH="0" baseline="0" dirty="0" bmk="">
                <a:ln>
                  <a:noFill/>
                </a:ln>
                <a:solidFill>
                  <a:srgbClr val="C00000"/>
                </a:solidFill>
                <a:effectLst/>
                <a:latin typeface="Arial" panose="020B0604020202020204" pitchFamily="34" charset="0"/>
                <a:ea typeface="Calibri" panose="020F0502020204030204" pitchFamily="34" charset="0"/>
                <a:cs typeface="Arial" panose="020B0604020202020204" pitchFamily="34" charset="0"/>
              </a:rPr>
              <a:t>PRINCIPLE: In role assignments, put the best people in crucial roles; seek what is best for the team and for members.</a:t>
            </a:r>
            <a:r>
              <a:rPr kumimoji="0" lang="en-US" altLang="en-US" sz="2400" b="1" i="1" u="none" strike="noStrike" cap="none" normalizeH="0" baseline="30000" dirty="0" bmk="">
                <a:ln>
                  <a:noFill/>
                </a:ln>
                <a:solidFill>
                  <a:srgbClr val="C00000"/>
                </a:solidFill>
                <a:effectLst/>
                <a:latin typeface="Arial" panose="020B0604020202020204" pitchFamily="34" charset="0"/>
                <a:ea typeface="Calibri" panose="020F0502020204030204" pitchFamily="34" charset="0"/>
                <a:cs typeface="Arial" panose="020B0604020202020204" pitchFamily="34" charset="0"/>
              </a:rPr>
              <a:t>25</a:t>
            </a:r>
            <a:endParaRPr kumimoji="0" lang="en-US" altLang="en-US" sz="2400" b="1" i="0" u="none" strike="noStrike" cap="none" normalizeH="0" baseline="30000" dirty="0">
              <a:ln>
                <a:noFill/>
              </a:ln>
              <a:solidFill>
                <a:srgbClr val="C00000"/>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altLang="en-US" sz="2400" b="1" i="0" u="none" strike="noStrike" cap="small" normalizeH="0" dirty="0">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Discussion:  </a:t>
            </a: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Discuss your team’s critical roles and attributes needed for each role. </a:t>
            </a:r>
          </a:p>
          <a:p>
            <a:pPr marL="0" marR="0" lvl="0" indent="0" algn="l" defTabSz="914400" rtl="0" eaLnBrk="0" fontAlgn="base" latinLnBrk="0" hangingPunct="0">
              <a:lnSpc>
                <a:spcPct val="100000"/>
              </a:lnSpc>
              <a:spcBef>
                <a:spcPts val="600"/>
              </a:spcBef>
              <a:spcAft>
                <a:spcPct val="0"/>
              </a:spcAft>
              <a:buClrTx/>
              <a:buSzTx/>
              <a:buFontTx/>
              <a:buNone/>
              <a:tabLst>
                <a:tab pos="457200" algn="l"/>
              </a:tabLst>
            </a:pP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Then list team members and best roles for each.</a:t>
            </a:r>
            <a:endParaRPr kumimoji="0" lang="en-US" altLang="en-US" sz="2400" b="1" i="0" u="none" strike="noStrike" cap="none" normalizeH="0" baseline="0" dirty="0">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ts val="600"/>
              </a:spcBef>
              <a:spcAft>
                <a:spcPct val="0"/>
              </a:spcAft>
              <a:buClrTx/>
              <a:buSzTx/>
              <a:buFontTx/>
              <a:buNone/>
              <a:tabLst/>
            </a:pPr>
            <a:r>
              <a:rPr kumimoji="0" lang="en-US" altLang="en-US" sz="2400" b="1" i="0" u="none" strike="noStrike" cap="small" normalizeH="0" dirty="0">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Reflection:  </a:t>
            </a: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concerns you about how the roles were assigned?</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What will you need to do to prepare for success in your roles?</a:t>
            </a:r>
            <a:endParaRPr kumimoji="0" lang="en-US" altLang="en-US" sz="2400" b="0" i="0" u="none" strike="noStrike" cap="none" normalizeH="0" baseline="0" dirty="0">
              <a:ln>
                <a:noFill/>
              </a:ln>
              <a:solidFill>
                <a:schemeClr val="tx1"/>
              </a:solidFill>
              <a:effectLst/>
            </a:endParaRPr>
          </a:p>
        </p:txBody>
      </p:sp>
      <p:sp>
        <p:nvSpPr>
          <p:cNvPr id="5" name="Rectangle 3">
            <a:extLst>
              <a:ext uri="{FF2B5EF4-FFF2-40B4-BE49-F238E27FC236}">
                <a16:creationId xmlns:a16="http://schemas.microsoft.com/office/drawing/2014/main" id="{66B9692E-FB18-CFD1-2079-41929872FE29}"/>
              </a:ext>
            </a:extLst>
          </p:cNvPr>
          <p:cNvSpPr>
            <a:spLocks noChangeArrowheads="1"/>
          </p:cNvSpPr>
          <p:nvPr/>
        </p:nvSpPr>
        <p:spPr bwMode="auto">
          <a:xfrm>
            <a:off x="609600" y="6117245"/>
            <a:ext cx="1100407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1600" baseline="30000" dirty="0">
                <a:latin typeface="Calibri" panose="020F0502020204030204" pitchFamily="34" charset="0"/>
                <a:ea typeface="Calibri" panose="020F0502020204030204" pitchFamily="34" charset="0"/>
                <a:cs typeface="Times New Roman" panose="02020603050405020304" pitchFamily="18" charset="0"/>
              </a:rPr>
              <a:t>25 </a:t>
            </a:r>
            <a:r>
              <a:rPr kumimoji="0" lang="en-US" altLang="en-US" sz="16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Segoe UI" panose="020B0502040204020203" pitchFamily="34" charset="0"/>
              </a:rPr>
              <a:t>Do you see someone skilled in their work? They will serve before kings; they will not serve before officials of low rank. (Proverbs 22:29)</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4953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500"/>
                                        <p:tgtEl>
                                          <p:spTgt spid="3">
                                            <p:txEl>
                                              <p:pRg st="8" end="8"/>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animEffect transition="in" filter="fade">
                                      <p:cBhvr>
                                        <p:cTn id="20" dur="500"/>
                                        <p:tgtEl>
                                          <p:spTgt spid="3">
                                            <p:txEl>
                                              <p:pRg st="9" end="9"/>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Effect transition="in" filter="fade">
                                      <p:cBhvr>
                                        <p:cTn id="23" dur="500"/>
                                        <p:tgtEl>
                                          <p:spTgt spid="3">
                                            <p:txEl>
                                              <p:pRg st="10" end="1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BA2F27-AD5A-9405-AB9C-B4D9EAF0A777}"/>
              </a:ext>
            </a:extLst>
          </p:cNvPr>
          <p:cNvSpPr txBox="1"/>
          <p:nvPr/>
        </p:nvSpPr>
        <p:spPr>
          <a:xfrm>
            <a:off x="598714" y="535003"/>
            <a:ext cx="10994572" cy="6376104"/>
          </a:xfrm>
          <a:prstGeom prst="rect">
            <a:avLst/>
          </a:prstGeom>
          <a:noFill/>
        </p:spPr>
        <p:txBody>
          <a:bodyPr wrap="square">
            <a:spAutoFit/>
          </a:bodyPr>
          <a:lstStyle/>
          <a:p>
            <a:pPr marL="0" marR="0" algn="just">
              <a:spcBef>
                <a:spcPts val="200"/>
              </a:spcBef>
              <a:spcAft>
                <a:spcPts val="1200"/>
              </a:spcAft>
            </a:pPr>
            <a:r>
              <a:rPr lang="en-US" sz="3200" b="1" dirty="0">
                <a:solidFill>
                  <a:srgbClr val="000000"/>
                </a:solidFill>
                <a:effectLst/>
                <a:latin typeface="Cooper Black" panose="0208090404030B020404" pitchFamily="18" charset="0"/>
                <a:ea typeface="Times New Roman" panose="02020603050405020304" pitchFamily="18" charset="0"/>
                <a:cs typeface="Times New Roman" panose="02020603050405020304" pitchFamily="18" charset="0"/>
              </a:rPr>
              <a:t>Accountability</a:t>
            </a:r>
          </a:p>
          <a:p>
            <a:pPr marL="0" marR="0" algn="just">
              <a:spcBef>
                <a:spcPts val="12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Context: </a:t>
            </a:r>
            <a:r>
              <a:rPr lang="en-US" sz="2400" dirty="0">
                <a:effectLst/>
                <a:latin typeface="Calibri" panose="020F0502020204030204" pitchFamily="34" charset="0"/>
                <a:ea typeface="Calibri" panose="020F0502020204030204" pitchFamily="34" charset="0"/>
                <a:cs typeface="Times New Roman" panose="02020603050405020304" pitchFamily="18" charset="0"/>
              </a:rPr>
              <a:t>Being accountable is justifying actions to a supervisor. </a:t>
            </a:r>
          </a:p>
          <a:p>
            <a:pPr marL="0" marR="0" algn="just">
              <a:spcBef>
                <a:spcPts val="600"/>
              </a:spcBef>
              <a:spcAft>
                <a:spcPts val="0"/>
              </a:spcAft>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A member is accountable to whoever gave the assignment. </a:t>
            </a:r>
          </a:p>
          <a:p>
            <a:pPr marL="0" marR="0" algn="just">
              <a:spcBef>
                <a:spcPts val="600"/>
              </a:spcBef>
              <a:spcAft>
                <a:spcPts val="0"/>
              </a:spcAft>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	M</a:t>
            </a:r>
            <a:r>
              <a:rPr lang="en-US" sz="2400" dirty="0">
                <a:effectLst/>
                <a:latin typeface="Calibri" panose="020F0502020204030204" pitchFamily="34" charset="0"/>
                <a:ea typeface="Calibri" panose="020F0502020204030204" pitchFamily="34" charset="0"/>
                <a:cs typeface="Times New Roman" panose="02020603050405020304" pitchFamily="18" charset="0"/>
              </a:rPr>
              <a:t>embers must know expectations and consequences for not meeting expectations.</a:t>
            </a:r>
          </a:p>
          <a:p>
            <a:pPr marL="0" marR="0" algn="just">
              <a:spcBef>
                <a:spcPts val="600"/>
              </a:spcBef>
              <a:spcAft>
                <a:spcPts val="800"/>
              </a:spcAft>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	How can your team handle accountability so work is done as intended?</a:t>
            </a:r>
          </a:p>
          <a:p>
            <a:pPr marL="0" marR="0" algn="just">
              <a:spcBef>
                <a:spcPts val="600"/>
              </a:spcBef>
              <a:spcAft>
                <a:spcPts val="800"/>
              </a:spcAft>
            </a:pPr>
            <a:r>
              <a:rPr lang="en-US" sz="2400" b="1" i="1" dirty="0">
                <a:solidFill>
                  <a:srgbClr val="C00000"/>
                </a:solidFill>
                <a:effectLst/>
                <a:latin typeface="Arial" panose="020B0604020202020204" pitchFamily="34" charset="0"/>
                <a:ea typeface="Calibri" panose="020F0502020204030204" pitchFamily="34" charset="0"/>
                <a:cs typeface="Segoe UI" panose="020B0502040204020203" pitchFamily="34" charset="0"/>
              </a:rPr>
              <a:t>PRINCIPLE: People must know for what they are accountable, how to get help, and costs for unsatisfactory work.</a:t>
            </a:r>
            <a:r>
              <a:rPr lang="en-US" sz="2400" b="1" i="1" baseline="30000" dirty="0">
                <a:solidFill>
                  <a:srgbClr val="C00000"/>
                </a:solidFill>
                <a:effectLst/>
                <a:latin typeface="Arial" panose="020B0604020202020204" pitchFamily="34" charset="0"/>
                <a:ea typeface="Calibri" panose="020F0502020204030204" pitchFamily="34" charset="0"/>
                <a:cs typeface="Segoe UI" panose="020B0502040204020203" pitchFamily="34" charset="0"/>
              </a:rPr>
              <a:t>26</a:t>
            </a:r>
          </a:p>
          <a:p>
            <a:pPr marL="0" marR="0" algn="just">
              <a:spcBef>
                <a:spcPts val="6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Discussion: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Discuss work accountability. Record how your team will </a:t>
            </a:r>
            <a:r>
              <a:rPr lang="en-US" sz="2400" u="sng" dirty="0">
                <a:effectLst/>
                <a:latin typeface="Calibri" panose="020F0502020204030204" pitchFamily="34" charset="0"/>
                <a:ea typeface="Calibri" panose="020F0502020204030204" pitchFamily="34" charset="0"/>
                <a:cs typeface="Times New Roman" panose="02020603050405020304" pitchFamily="18" charset="0"/>
              </a:rPr>
              <a:t>define</a:t>
            </a:r>
            <a:r>
              <a:rPr lang="en-US" sz="2400" dirty="0">
                <a:effectLst/>
                <a:latin typeface="Calibri" panose="020F0502020204030204" pitchFamily="34" charset="0"/>
                <a:ea typeface="Calibri" panose="020F0502020204030204" pitchFamily="34" charset="0"/>
                <a:cs typeface="Times New Roman" panose="02020603050405020304" pitchFamily="18" charset="0"/>
              </a:rPr>
              <a:t> work expectations, </a:t>
            </a:r>
            <a:r>
              <a:rPr lang="en-US" sz="2400" u="sng" dirty="0">
                <a:effectLst/>
                <a:latin typeface="Calibri" panose="020F0502020204030204" pitchFamily="34" charset="0"/>
                <a:ea typeface="Calibri" panose="020F0502020204030204" pitchFamily="34" charset="0"/>
                <a:cs typeface="Times New Roman" panose="02020603050405020304" pitchFamily="18" charset="0"/>
              </a:rPr>
              <a:t>review</a:t>
            </a:r>
            <a:r>
              <a:rPr lang="en-US" sz="2400" dirty="0">
                <a:effectLst/>
                <a:latin typeface="Calibri" panose="020F0502020204030204" pitchFamily="34" charset="0"/>
                <a:ea typeface="Calibri" panose="020F0502020204030204" pitchFamily="34" charset="0"/>
                <a:cs typeface="Times New Roman" panose="02020603050405020304" pitchFamily="18" charset="0"/>
              </a:rPr>
              <a:t> results, and </a:t>
            </a:r>
            <a:r>
              <a:rPr lang="en-US" sz="2400" u="sng" dirty="0">
                <a:effectLst/>
                <a:latin typeface="Calibri" panose="020F0502020204030204" pitchFamily="34" charset="0"/>
                <a:ea typeface="Calibri" panose="020F0502020204030204" pitchFamily="34" charset="0"/>
                <a:cs typeface="Times New Roman" panose="02020603050405020304" pitchFamily="18" charset="0"/>
              </a:rPr>
              <a:t>enforce</a:t>
            </a:r>
            <a:r>
              <a:rPr lang="en-US" sz="2400" dirty="0">
                <a:effectLst/>
                <a:latin typeface="Calibri" panose="020F0502020204030204" pitchFamily="34" charset="0"/>
                <a:ea typeface="Calibri" panose="020F0502020204030204" pitchFamily="34" charset="0"/>
                <a:cs typeface="Times New Roman" panose="02020603050405020304" pitchFamily="18" charset="0"/>
              </a:rPr>
              <a:t> achievement.</a:t>
            </a:r>
          </a:p>
          <a:p>
            <a:pPr marL="0" marR="0" algn="just">
              <a:spcBef>
                <a:spcPts val="12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Reflection: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What concerns you about how accountability will be handled?</a:t>
            </a:r>
          </a:p>
          <a:p>
            <a:pPr marL="0" marR="0" algn="just">
              <a:spcBef>
                <a:spcPts val="0"/>
              </a:spcBef>
              <a:spcAft>
                <a:spcPts val="800"/>
              </a:spcAft>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	What will you need to do to prepare for being accountable?</a:t>
            </a:r>
          </a:p>
          <a:p>
            <a:pPr marL="0" marR="0" algn="just">
              <a:spcBef>
                <a:spcPts val="0"/>
              </a:spcBef>
              <a:spcAft>
                <a:spcPts val="0"/>
              </a:spcAft>
            </a:pPr>
            <a:endParaRPr lang="en-US" sz="1400" i="0" dirty="0">
              <a:solidFill>
                <a:srgbClr val="000000"/>
              </a:solidFill>
              <a:effectLst/>
              <a:latin typeface="Arial" panose="020B0604020202020204" pitchFamily="34" charset="0"/>
              <a:ea typeface="Calibri" panose="020F0502020204030204" pitchFamily="34" charset="0"/>
              <a:cs typeface="Segoe UI" panose="020B0502040204020203" pitchFamily="34" charset="0"/>
            </a:endParaRPr>
          </a:p>
          <a:p>
            <a:pPr marL="0" marR="0" algn="just">
              <a:spcBef>
                <a:spcPts val="0"/>
              </a:spcBef>
              <a:spcAft>
                <a:spcPts val="0"/>
              </a:spcAft>
            </a:pPr>
            <a:r>
              <a:rPr lang="en-US" sz="1600" baseline="30000" dirty="0">
                <a:solidFill>
                  <a:srgbClr val="000000"/>
                </a:solidFill>
                <a:latin typeface="Arial" panose="020B0604020202020204" pitchFamily="34" charset="0"/>
                <a:ea typeface="Calibri" panose="020F0502020204030204" pitchFamily="34" charset="0"/>
                <a:cs typeface="Segoe UI" panose="020B0502040204020203" pitchFamily="34" charset="0"/>
              </a:rPr>
              <a:t>26 </a:t>
            </a:r>
            <a:r>
              <a:rPr lang="en-US" sz="1600" i="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His master replied, “Well done, good and faithful servant! You have been faithful with a few things; I will put you in charge of many things. Come and share your master’s happiness!” (Matthew 25:21)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4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fade">
                                      <p:cBhvr>
                                        <p:cTn id="20" dur="500"/>
                                        <p:tgtEl>
                                          <p:spTgt spid="3">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fade">
                                      <p:cBhvr>
                                        <p:cTn id="2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BE333B-A152-5548-0254-8E9C492348DE}"/>
              </a:ext>
            </a:extLst>
          </p:cNvPr>
          <p:cNvSpPr txBox="1"/>
          <p:nvPr/>
        </p:nvSpPr>
        <p:spPr>
          <a:xfrm>
            <a:off x="609599" y="685424"/>
            <a:ext cx="11005457" cy="6186309"/>
          </a:xfrm>
          <a:prstGeom prst="rect">
            <a:avLst/>
          </a:prstGeom>
          <a:noFill/>
        </p:spPr>
        <p:txBody>
          <a:bodyPr wrap="square">
            <a:spAutoFit/>
          </a:bodyPr>
          <a:lstStyle/>
          <a:p>
            <a:pPr marL="0" marR="0" algn="ctr">
              <a:spcBef>
                <a:spcPts val="1200"/>
              </a:spcBef>
              <a:spcAft>
                <a:spcPts val="0"/>
              </a:spcAft>
            </a:pPr>
            <a:r>
              <a:rPr lang="en-US" sz="3600" b="1" kern="0" dirty="0">
                <a:solidFill>
                  <a:srgbClr val="C00000"/>
                </a:solidFill>
                <a:effectLst/>
                <a:latin typeface="Cooper Black" panose="0208090404030B020404" pitchFamily="18" charset="0"/>
                <a:ea typeface="Times New Roman" panose="02020603050405020304" pitchFamily="18" charset="0"/>
                <a:cs typeface="Times New Roman" panose="02020603050405020304" pitchFamily="18" charset="0"/>
              </a:rPr>
              <a:t>TEAM COMMUNICATION</a:t>
            </a:r>
          </a:p>
          <a:p>
            <a:pPr marL="0" marR="0" algn="just">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914400" marR="914400" algn="ctr">
              <a:spcBef>
                <a:spcPts val="1200"/>
              </a:spcBef>
              <a:spcAft>
                <a:spcPts val="800"/>
              </a:spcAft>
            </a:pPr>
            <a:r>
              <a:rPr lang="en-US" sz="2400" dirty="0">
                <a:effectLst/>
                <a:latin typeface="Chief Blueprint" panose="020B0500000000000000" pitchFamily="34" charset="0"/>
                <a:ea typeface="Calibri" panose="020F0502020204030204" pitchFamily="34" charset="0"/>
                <a:cs typeface="Times New Roman" panose="02020603050405020304" pitchFamily="18" charset="0"/>
              </a:rPr>
              <a:t>Teams communicate in several ways. Teammates communicate to coordinate and support actions in the team. Members share findings and happenings with one another. Members help one another to learn.</a:t>
            </a:r>
          </a:p>
          <a:p>
            <a:pPr marL="914400" marR="914400" algn="ctr">
              <a:spcBef>
                <a:spcPts val="600"/>
              </a:spcBef>
              <a:spcAft>
                <a:spcPts val="800"/>
              </a:spcAft>
            </a:pPr>
            <a:r>
              <a:rPr lang="en-US" sz="2400" dirty="0">
                <a:effectLst/>
                <a:latin typeface="Chief Blueprint" panose="020B0500000000000000" pitchFamily="34" charset="0"/>
                <a:ea typeface="Calibri" panose="020F0502020204030204" pitchFamily="34" charset="0"/>
                <a:cs typeface="Times New Roman" panose="02020603050405020304" pitchFamily="18" charset="0"/>
              </a:rPr>
              <a:t>Teams also communicate with other teams and with resource people outside their team. And, of course, teams tell the world stories of their challenges and successes to inspire others and gain recognition.</a:t>
            </a:r>
          </a:p>
          <a:p>
            <a:pPr marL="0" marR="0" algn="ctr">
              <a:spcBef>
                <a:spcPts val="0"/>
              </a:spcBef>
              <a:spcAft>
                <a:spcPts val="80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spcBef>
                <a:spcPts val="0"/>
              </a:spcBef>
              <a:spcAft>
                <a:spcPts val="800"/>
              </a:spcAft>
            </a:pPr>
            <a:r>
              <a:rPr lang="en-US" sz="2000" b="1" i="1" dirty="0">
                <a:solidFill>
                  <a:srgbClr val="C00000"/>
                </a:solidFill>
                <a:effectLst/>
                <a:latin typeface="Arial" panose="020B0604020202020204" pitchFamily="34" charset="0"/>
                <a:ea typeface="Calibri" panose="020F0502020204030204" pitchFamily="34" charset="0"/>
                <a:cs typeface="Segoe UI" panose="020B0502040204020203" pitchFamily="34" charset="0"/>
              </a:rPr>
              <a:t>PRINCIPLE: Communicate trustworthy information that helps others. Communicate to understand and be understood.</a:t>
            </a:r>
            <a:r>
              <a:rPr lang="en-US" sz="2000" b="1" i="1" baseline="30000" dirty="0">
                <a:solidFill>
                  <a:srgbClr val="C00000"/>
                </a:solidFill>
                <a:effectLst/>
                <a:latin typeface="Arial" panose="020B0604020202020204" pitchFamily="34" charset="0"/>
                <a:ea typeface="Calibri" panose="020F0502020204030204" pitchFamily="34" charset="0"/>
                <a:cs typeface="Segoe UI" panose="020B0502040204020203" pitchFamily="34" charset="0"/>
              </a:rPr>
              <a:t>27</a:t>
            </a:r>
          </a:p>
          <a:p>
            <a:pPr marL="0" marR="0" algn="just">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spcBef>
                <a:spcPts val="0"/>
              </a:spcBef>
              <a:spcAft>
                <a:spcPts val="0"/>
              </a:spcAft>
            </a:pPr>
            <a:r>
              <a:rPr lang="en-US" sz="16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27 </a:t>
            </a:r>
            <a:r>
              <a:rPr lang="en-US" sz="1600" i="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Listen, I say trustworthy things; I speak what is right. My mouth speaks what is true, for my lips detest wickedness. (Proverbs 8:6-7)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169BB344-73B0-69A5-D669-0E9BE91C7287}"/>
              </a:ext>
            </a:extLst>
          </p:cNvPr>
          <p:cNvCxnSpPr/>
          <p:nvPr/>
        </p:nvCxnSpPr>
        <p:spPr>
          <a:xfrm>
            <a:off x="500743" y="1317175"/>
            <a:ext cx="1110342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E7FEFE7-097A-CD1B-20D5-2AEA14A80B7C}"/>
              </a:ext>
            </a:extLst>
          </p:cNvPr>
          <p:cNvCxnSpPr/>
          <p:nvPr/>
        </p:nvCxnSpPr>
        <p:spPr>
          <a:xfrm>
            <a:off x="500742" y="696660"/>
            <a:ext cx="1110342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608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9D0786-742C-D1FA-F26B-F51CD019EE99}"/>
              </a:ext>
            </a:extLst>
          </p:cNvPr>
          <p:cNvSpPr txBox="1"/>
          <p:nvPr/>
        </p:nvSpPr>
        <p:spPr>
          <a:xfrm>
            <a:off x="598714" y="524776"/>
            <a:ext cx="10994572" cy="6186309"/>
          </a:xfrm>
          <a:prstGeom prst="rect">
            <a:avLst/>
          </a:prstGeom>
          <a:noFill/>
        </p:spPr>
        <p:txBody>
          <a:bodyPr wrap="square">
            <a:spAutoFit/>
          </a:bodyPr>
          <a:lstStyle/>
          <a:p>
            <a:pPr marL="0" marR="0" algn="just">
              <a:spcBef>
                <a:spcPts val="200"/>
              </a:spcBef>
              <a:spcAft>
                <a:spcPts val="1200"/>
              </a:spcAft>
            </a:pPr>
            <a:r>
              <a:rPr lang="en-US" sz="3200" b="1" dirty="0">
                <a:solidFill>
                  <a:srgbClr val="000000"/>
                </a:solidFill>
                <a:effectLst/>
                <a:latin typeface="Cooper Black" panose="0208090404030B020404" pitchFamily="18" charset="0"/>
                <a:ea typeface="Times New Roman" panose="02020603050405020304" pitchFamily="18" charset="0"/>
                <a:cs typeface="Times New Roman" panose="02020603050405020304" pitchFamily="18" charset="0"/>
              </a:rPr>
              <a:t>Documenting Meetings</a:t>
            </a:r>
          </a:p>
          <a:p>
            <a:pPr marL="0" marR="0" algn="just">
              <a:spcBef>
                <a:spcPts val="6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Context</a:t>
            </a:r>
          </a:p>
          <a:p>
            <a:pPr marL="0" marR="0" algn="just">
              <a:spcBef>
                <a:spcPts val="0"/>
              </a:spcBef>
              <a:spcAft>
                <a:spcPts val="800"/>
              </a:spcAft>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Teams meet to plan, make decisions, report progress, prepare materials, or teach. 	Records needed to capture essence of meetings: attendees, topics, decisions, etc. </a:t>
            </a:r>
          </a:p>
          <a:p>
            <a:pPr lvl="1" algn="just">
              <a:spcAft>
                <a:spcPts val="800"/>
              </a:spcAft>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What will your meetings be, what needs to be recorded</a:t>
            </a:r>
            <a:r>
              <a:rPr lang="en-US" sz="2400" dirty="0">
                <a:latin typeface="Calibri" panose="020F0502020204030204" pitchFamily="34" charset="0"/>
                <a:ea typeface="Calibri" panose="020F0502020204030204" pitchFamily="34" charset="0"/>
                <a:cs typeface="Times New Roman" panose="02020603050405020304" pitchFamily="18" charset="0"/>
              </a:rPr>
              <a:t>, h</a:t>
            </a:r>
            <a:r>
              <a:rPr lang="en-US" sz="2400" dirty="0">
                <a:effectLst/>
                <a:latin typeface="Calibri" panose="020F0502020204030204" pitchFamily="34" charset="0"/>
                <a:ea typeface="Calibri" panose="020F0502020204030204" pitchFamily="34" charset="0"/>
                <a:cs typeface="Times New Roman" panose="02020603050405020304" pitchFamily="18" charset="0"/>
              </a:rPr>
              <a:t>ow does this vary?</a:t>
            </a:r>
          </a:p>
          <a:p>
            <a:pPr marL="0" marR="0" algn="just">
              <a:spcBef>
                <a:spcPts val="600"/>
              </a:spcBef>
              <a:spcAft>
                <a:spcPts val="600"/>
              </a:spcAft>
            </a:pPr>
            <a:r>
              <a:rPr lang="en-US" sz="2400" b="1" i="1" dirty="0">
                <a:solidFill>
                  <a:srgbClr val="C00000"/>
                </a:solidFill>
                <a:effectLst/>
                <a:latin typeface="Arial" panose="020B0604020202020204" pitchFamily="34" charset="0"/>
                <a:ea typeface="Calibri" panose="020F0502020204030204" pitchFamily="34" charset="0"/>
                <a:cs typeface="Segoe UI" panose="020B0502040204020203" pitchFamily="34" charset="0"/>
              </a:rPr>
              <a:t>PRINCIPLE: Document for future reference: attendees, topics discussed, decisions, and key information exchanges.</a:t>
            </a:r>
            <a:r>
              <a:rPr lang="en-US" sz="2400" b="1" i="1" baseline="30000" dirty="0">
                <a:solidFill>
                  <a:srgbClr val="C00000"/>
                </a:solidFill>
                <a:effectLst/>
                <a:latin typeface="Arial" panose="020B0604020202020204" pitchFamily="34" charset="0"/>
                <a:ea typeface="Calibri" panose="020F0502020204030204" pitchFamily="34" charset="0"/>
                <a:cs typeface="Segoe UI" panose="020B0502040204020203" pitchFamily="34" charset="0"/>
              </a:rPr>
              <a:t>28</a:t>
            </a:r>
          </a:p>
          <a:p>
            <a:pPr marL="0" marR="0" algn="just">
              <a:spcBef>
                <a:spcPts val="6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Discussion</a:t>
            </a:r>
          </a:p>
          <a:p>
            <a:pPr marL="0" marR="0" algn="just">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Discuss and record who should be recorder and what should be documented. </a:t>
            </a:r>
          </a:p>
          <a:p>
            <a:pPr marL="0" marR="0" algn="just">
              <a:spcBef>
                <a:spcPts val="6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Reflection</a:t>
            </a:r>
          </a:p>
          <a:p>
            <a:pPr marL="0" marR="0" algn="just">
              <a:spcBef>
                <a:spcPts val="0"/>
              </a:spcBef>
              <a:spcAft>
                <a:spcPts val="6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What concerns you about your team’s plan for documenting meetings?</a:t>
            </a:r>
          </a:p>
          <a:p>
            <a:pPr marL="0" marR="0" algn="just">
              <a:spcBef>
                <a:spcPts val="0"/>
              </a:spcBef>
              <a:spcAft>
                <a:spcPts val="800"/>
              </a:spcAft>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	What will you need to do to prepare good meeting records?</a:t>
            </a:r>
          </a:p>
          <a:p>
            <a:pPr marL="0" marR="0" algn="just">
              <a:spcBef>
                <a:spcPts val="0"/>
              </a:spcBef>
              <a:spcAft>
                <a:spcPts val="0"/>
              </a:spcAft>
            </a:pPr>
            <a:endParaRPr lang="en-US" sz="18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endParaRPr>
          </a:p>
          <a:p>
            <a:pPr marL="0" marR="0" algn="just">
              <a:spcBef>
                <a:spcPts val="0"/>
              </a:spcBef>
              <a:spcAft>
                <a:spcPts val="0"/>
              </a:spcAft>
            </a:pPr>
            <a:r>
              <a:rPr lang="en-US" sz="16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28 </a:t>
            </a:r>
            <a:r>
              <a:rPr lang="en-US" sz="1600" i="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At the Lord’s command, Moses recorded the stages in their journey. (Numbers 33:2)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012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500"/>
                                        <p:tgtEl>
                                          <p:spTgt spid="3">
                                            <p:txEl>
                                              <p:pRg st="9" end="9"/>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289A5A-4DBE-23AF-B950-05B8473F0E7D}"/>
              </a:ext>
            </a:extLst>
          </p:cNvPr>
          <p:cNvSpPr txBox="1"/>
          <p:nvPr/>
        </p:nvSpPr>
        <p:spPr>
          <a:xfrm>
            <a:off x="587829" y="683233"/>
            <a:ext cx="10983685" cy="6042680"/>
          </a:xfrm>
          <a:prstGeom prst="rect">
            <a:avLst/>
          </a:prstGeom>
          <a:noFill/>
        </p:spPr>
        <p:txBody>
          <a:bodyPr wrap="square">
            <a:spAutoFit/>
          </a:bodyPr>
          <a:lstStyle/>
          <a:p>
            <a:pPr marL="0" marR="0" algn="ctr">
              <a:spcBef>
                <a:spcPts val="1200"/>
              </a:spcBef>
              <a:spcAft>
                <a:spcPts val="0"/>
              </a:spcAft>
            </a:pPr>
            <a:r>
              <a:rPr lang="en-US" sz="3600" b="1" kern="0" dirty="0">
                <a:solidFill>
                  <a:srgbClr val="C00000"/>
                </a:solidFill>
                <a:effectLst/>
                <a:latin typeface="Cooper Black" panose="0208090404030B020404" pitchFamily="18" charset="0"/>
                <a:ea typeface="Times New Roman" panose="02020603050405020304" pitchFamily="18" charset="0"/>
                <a:cs typeface="Times New Roman" panose="02020603050405020304" pitchFamily="18" charset="0"/>
              </a:rPr>
              <a:t>TEAM IDENTITY</a:t>
            </a:r>
          </a:p>
          <a:p>
            <a:pPr marL="0" marR="0" algn="just">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914400" marR="914400" algn="ctr">
              <a:spcBef>
                <a:spcPts val="1200"/>
              </a:spcBef>
              <a:spcAft>
                <a:spcPts val="800"/>
              </a:spcAft>
            </a:pPr>
            <a:r>
              <a:rPr lang="en-US" sz="2400" dirty="0">
                <a:effectLst/>
                <a:latin typeface="Chief Blueprint" panose="020B0500000000000000" pitchFamily="34" charset="0"/>
                <a:ea typeface="Calibri" panose="020F0502020204030204" pitchFamily="34" charset="0"/>
                <a:cs typeface="Times New Roman" panose="02020603050405020304" pitchFamily="18" charset="0"/>
              </a:rPr>
              <a:t>Who are we as a team? What is our identity, image, reputation? What are our values? What are our lofty aspirations? </a:t>
            </a:r>
          </a:p>
          <a:p>
            <a:pPr marL="914400" marR="914400" algn="ctr">
              <a:spcBef>
                <a:spcPts val="1200"/>
              </a:spcBef>
              <a:spcAft>
                <a:spcPts val="800"/>
              </a:spcAft>
            </a:pPr>
            <a:r>
              <a:rPr lang="en-US" sz="2400" dirty="0">
                <a:effectLst/>
                <a:latin typeface="Chief Blueprint" panose="020B0500000000000000" pitchFamily="34" charset="0"/>
                <a:ea typeface="Calibri" panose="020F0502020204030204" pitchFamily="34" charset="0"/>
                <a:cs typeface="Times New Roman" panose="02020603050405020304" pitchFamily="18" charset="0"/>
              </a:rPr>
              <a:t>How we see ourselves determines what we become, so our identity is vital to our present and future.</a:t>
            </a:r>
          </a:p>
          <a:p>
            <a:pPr marL="0" marR="0" algn="ctr">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spcBef>
                <a:spcPts val="0"/>
              </a:spcBef>
              <a:spcAft>
                <a:spcPts val="800"/>
              </a:spcAft>
            </a:pPr>
            <a:r>
              <a:rPr lang="en-US" sz="2000" b="1" i="1" dirty="0">
                <a:solidFill>
                  <a:srgbClr val="C00000"/>
                </a:solidFill>
                <a:effectLst/>
                <a:latin typeface="Arial" panose="020B0604020202020204" pitchFamily="34" charset="0"/>
                <a:ea typeface="Calibri" panose="020F0502020204030204" pitchFamily="34" charset="0"/>
                <a:cs typeface="Segoe UI" panose="020B0502040204020203" pitchFamily="34" charset="0"/>
              </a:rPr>
              <a:t>PRINCIPLE: You are endowed with abilities and a message that can change the world for good. Don’t squander this opportunity.</a:t>
            </a:r>
            <a:r>
              <a:rPr lang="en-US" sz="2000" b="1" i="1" baseline="30000" dirty="0">
                <a:solidFill>
                  <a:srgbClr val="C00000"/>
                </a:solidFill>
                <a:effectLst/>
                <a:latin typeface="Arial" panose="020B0604020202020204" pitchFamily="34" charset="0"/>
                <a:ea typeface="Calibri" panose="020F0502020204030204" pitchFamily="34" charset="0"/>
                <a:cs typeface="Segoe UI" panose="020B0502040204020203" pitchFamily="34" charset="0"/>
              </a:rPr>
              <a:t>2</a:t>
            </a:r>
          </a:p>
          <a:p>
            <a:pPr marL="0" marR="0" algn="ctr">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pPr>
            <a:r>
              <a:rPr lang="en-US" sz="160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2 </a:t>
            </a:r>
            <a:r>
              <a:rPr lang="en-US" sz="160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You are the light of the world. A town built on a hill cannot be hidden. Neither do people light a lamp and put it under a bowl. Instead, they put it on its stand, and it gives light to everyone in the house. (Matthew 5:14-15)</a:t>
            </a:r>
          </a:p>
        </p:txBody>
      </p:sp>
      <p:cxnSp>
        <p:nvCxnSpPr>
          <p:cNvPr id="4" name="Straight Connector 3">
            <a:extLst>
              <a:ext uri="{FF2B5EF4-FFF2-40B4-BE49-F238E27FC236}">
                <a16:creationId xmlns:a16="http://schemas.microsoft.com/office/drawing/2014/main" id="{4733C93D-C133-33F6-5CB8-5034BEC5077B}"/>
              </a:ext>
            </a:extLst>
          </p:cNvPr>
          <p:cNvCxnSpPr/>
          <p:nvPr/>
        </p:nvCxnSpPr>
        <p:spPr>
          <a:xfrm>
            <a:off x="500743" y="1317175"/>
            <a:ext cx="1110342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C3E925-2364-1913-23F5-025804984A6E}"/>
              </a:ext>
            </a:extLst>
          </p:cNvPr>
          <p:cNvCxnSpPr/>
          <p:nvPr/>
        </p:nvCxnSpPr>
        <p:spPr>
          <a:xfrm>
            <a:off x="500742" y="696660"/>
            <a:ext cx="1110342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157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1" end="11"/>
                                            </p:txEl>
                                          </p:spTgt>
                                        </p:tgtEl>
                                        <p:attrNameLst>
                                          <p:attrName>style.visibility</p:attrName>
                                        </p:attrNameLst>
                                      </p:cBhvr>
                                      <p:to>
                                        <p:strVal val="visible"/>
                                      </p:to>
                                    </p:set>
                                    <p:animEffect transition="in" filter="fade">
                                      <p:cBhvr>
                                        <p:cTn id="1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FD0D8713-3BCC-D139-8332-1C2E18EB91DF}"/>
              </a:ext>
            </a:extLst>
          </p:cNvPr>
          <p:cNvSpPr>
            <a:spLocks noChangeArrowheads="1"/>
          </p:cNvSpPr>
          <p:nvPr/>
        </p:nvSpPr>
        <p:spPr bwMode="auto">
          <a:xfrm>
            <a:off x="631371" y="395838"/>
            <a:ext cx="10961915" cy="57245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0000"/>
                </a:solidFill>
                <a:effectLst/>
                <a:latin typeface="Cooper Black" panose="0208090404030B020404" pitchFamily="18" charset="0"/>
                <a:ea typeface="Times New Roman" panose="02020603050405020304" pitchFamily="18" charset="0"/>
                <a:cs typeface="Times New Roman" panose="02020603050405020304" pitchFamily="18" charset="0"/>
              </a:rPr>
              <a:t>T</a:t>
            </a:r>
            <a:r>
              <a:rPr kumimoji="0" lang="en-US" altLang="en-US" sz="3200" b="0" i="0" u="none" strike="noStrike" cap="none" normalizeH="0" baseline="0" dirty="0" bmk="">
                <a:ln>
                  <a:noFill/>
                </a:ln>
                <a:solidFill>
                  <a:srgbClr val="000000"/>
                </a:solidFill>
                <a:effectLst/>
                <a:latin typeface="Cooper Black" panose="0208090404030B020404" pitchFamily="18" charset="0"/>
                <a:ea typeface="Times New Roman" panose="02020603050405020304" pitchFamily="18" charset="0"/>
                <a:cs typeface="Times New Roman" panose="02020603050405020304" pitchFamily="18" charset="0"/>
              </a:rPr>
              <a:t>eammate Communication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bmk="">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small" normalizeH="0" dirty="0" bmk="">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Context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Members communicate to teammates in a variety of ways.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lang="en-US" altLang="en-US" sz="2400" dirty="0" bmk="">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They post or send information so teammates are kept up to date.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lang="en-US" altLang="en-US" sz="2400" dirty="0" bmk="">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They request information to keep work based on current knowledge.</a:t>
            </a:r>
            <a:endParaRPr kumimoji="0" lang="en-US" altLang="en-US" sz="24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24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Consider: methods, frequency of updates, acceptable response time to requests.</a:t>
            </a:r>
            <a:endParaRPr kumimoji="0" lang="en-US" altLang="en-US" sz="24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ts val="1200"/>
              </a:spcBef>
              <a:spcAft>
                <a:spcPts val="1200"/>
              </a:spcAft>
              <a:buClrTx/>
              <a:buSzTx/>
              <a:buFontTx/>
              <a:buNone/>
              <a:tabLst/>
            </a:pPr>
            <a:r>
              <a:rPr kumimoji="0" lang="en-US" altLang="en-US" sz="2400" b="1" i="1" u="none" strike="noStrike" cap="none" normalizeH="0" baseline="0" dirty="0" bmk="">
                <a:ln>
                  <a:noFill/>
                </a:ln>
                <a:solidFill>
                  <a:srgbClr val="C00000"/>
                </a:solidFill>
                <a:effectLst/>
                <a:latin typeface="Arial" panose="020B0604020202020204" pitchFamily="34" charset="0"/>
                <a:ea typeface="Calibri" panose="020F0502020204030204" pitchFamily="34" charset="0"/>
                <a:cs typeface="Arial" panose="020B0604020202020204" pitchFamily="34" charset="0"/>
              </a:rPr>
              <a:t>PRINCIPLE: Keep teammates well-informed and respond quickly to information requests to avoid delaying others’ work.</a:t>
            </a:r>
            <a:r>
              <a:rPr kumimoji="0" lang="en-US" altLang="en-US" sz="2400" b="1" i="1" u="none" strike="noStrike" cap="none" normalizeH="0" baseline="30000" dirty="0" bmk="">
                <a:ln>
                  <a:noFill/>
                </a:ln>
                <a:solidFill>
                  <a:srgbClr val="C00000"/>
                </a:solidFill>
                <a:effectLst/>
                <a:latin typeface="Arial" panose="020B0604020202020204" pitchFamily="34" charset="0"/>
                <a:ea typeface="Calibri" panose="020F0502020204030204" pitchFamily="34" charset="0"/>
                <a:cs typeface="Arial" panose="020B0604020202020204" pitchFamily="34" charset="0"/>
              </a:rPr>
              <a:t>29</a:t>
            </a:r>
            <a:endParaRPr kumimoji="0" lang="en-US" altLang="en-US" sz="2400" b="1" i="0" u="none" strike="noStrike" cap="none" normalizeH="0" baseline="30000" dirty="0">
              <a:ln>
                <a:noFill/>
              </a:ln>
              <a:solidFill>
                <a:srgbClr val="C00000"/>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small" normalizeH="0" dirty="0">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Discussion: </a:t>
            </a: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Discuss team communication types, methods, frequency, response times.</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lang="en-US" altLang="en-US" sz="2400" dirty="0">
                <a:latin typeface="Calibri" panose="020F0502020204030204" pitchFamily="34" charset="0"/>
                <a:ea typeface="Times New Roman" panose="02020603050405020304" pitchFamily="18" charset="0"/>
                <a:cs typeface="Times New Roman" panose="02020603050405020304" pitchFamily="18" charset="0"/>
              </a:rPr>
              <a:t>	List for each type, the method to be used and frequency or response time.</a:t>
            </a:r>
            <a:endParaRPr kumimoji="0" lang="en-US" altLang="en-US" sz="2400" b="1" i="0" u="none" strike="noStrike" cap="none" normalizeH="0" baseline="0" dirty="0">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small" normalizeH="0" dirty="0">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Reflection:  </a:t>
            </a: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Which methods/tools are you prepared to use well?</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For what types of communication might you need training or help?</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51780EE5-3A61-0745-0165-032D7190F364}"/>
              </a:ext>
            </a:extLst>
          </p:cNvPr>
          <p:cNvSpPr>
            <a:spLocks noChangeArrowheads="1"/>
          </p:cNvSpPr>
          <p:nvPr/>
        </p:nvSpPr>
        <p:spPr bwMode="auto">
          <a:xfrm>
            <a:off x="598714" y="5953365"/>
            <a:ext cx="1099457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1600" baseline="30000" dirty="0">
                <a:latin typeface="Calibri" panose="020F0502020204030204" pitchFamily="34" charset="0"/>
                <a:ea typeface="Calibri" panose="020F0502020204030204" pitchFamily="34" charset="0"/>
                <a:cs typeface="Times New Roman" panose="02020603050405020304" pitchFamily="18" charset="0"/>
              </a:rPr>
              <a:t>29</a:t>
            </a:r>
            <a:r>
              <a:rPr lang="en-US" altLang="en-US" sz="1600" dirty="0">
                <a:solidFill>
                  <a:srgbClr val="000000"/>
                </a:solidFill>
                <a:latin typeface="Arial" panose="020B0604020202020204" pitchFamily="34" charset="0"/>
                <a:ea typeface="Calibri" panose="020F0502020204030204" pitchFamily="34" charset="0"/>
                <a:cs typeface="Segoe UI" panose="020B0502040204020203" pitchFamily="34" charset="0"/>
              </a:rPr>
              <a:t> I </a:t>
            </a:r>
            <a:r>
              <a:rPr kumimoji="0" lang="en-US" altLang="en-US" sz="16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Segoe UI" panose="020B0502040204020203" pitchFamily="34" charset="0"/>
              </a:rPr>
              <a:t>am writing you these instructions so that, if I am delayed, you will know how people ought to conduct themselves. </a:t>
            </a:r>
            <a:br>
              <a:rPr kumimoji="0" lang="en-US" altLang="en-US" sz="16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Segoe UI" panose="020B0502040204020203" pitchFamily="34" charset="0"/>
              </a:rPr>
            </a:br>
            <a:r>
              <a:rPr kumimoji="0" lang="en-US" altLang="en-US" sz="16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Segoe UI" panose="020B0502040204020203" pitchFamily="34" charset="0"/>
              </a:rPr>
              <a:t>(1 Timothy 3:14a)</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363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500"/>
                                        <p:tgtEl>
                                          <p:spTgt spid="3">
                                            <p:txEl>
                                              <p:pRg st="8" end="8"/>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Effect transition="in" filter="fade">
                                      <p:cBhvr>
                                        <p:cTn id="15" dur="500"/>
                                        <p:tgtEl>
                                          <p:spTgt spid="3">
                                            <p:txEl>
                                              <p:pRg st="9" end="9"/>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0" end="10"/>
                                            </p:txEl>
                                          </p:spTgt>
                                        </p:tgtEl>
                                        <p:attrNameLst>
                                          <p:attrName>style.visibility</p:attrName>
                                        </p:attrNameLst>
                                      </p:cBhvr>
                                      <p:to>
                                        <p:strVal val="visible"/>
                                      </p:to>
                                    </p:set>
                                    <p:animEffect transition="in" filter="fade">
                                      <p:cBhvr>
                                        <p:cTn id="20" dur="500"/>
                                        <p:tgtEl>
                                          <p:spTgt spid="3">
                                            <p:txEl>
                                              <p:pRg st="10" end="1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animEffect transition="in" filter="fade">
                                      <p:cBhvr>
                                        <p:cTn id="23" dur="500"/>
                                        <p:tgtEl>
                                          <p:spTgt spid="3">
                                            <p:txEl>
                                              <p:pRg st="11" end="1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61E8E655-A5DA-CEDC-AC68-42F12213F101}"/>
              </a:ext>
            </a:extLst>
          </p:cNvPr>
          <p:cNvSpPr>
            <a:spLocks noChangeArrowheads="1"/>
          </p:cNvSpPr>
          <p:nvPr/>
        </p:nvSpPr>
        <p:spPr bwMode="auto">
          <a:xfrm>
            <a:off x="643467" y="448482"/>
            <a:ext cx="10916356" cy="49551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0000"/>
                </a:solidFill>
                <a:effectLst/>
                <a:latin typeface="Cooper Black" panose="0208090404030B020404" pitchFamily="18" charset="0"/>
                <a:ea typeface="Times New Roman" panose="02020603050405020304" pitchFamily="18" charset="0"/>
                <a:cs typeface="Times New Roman" panose="02020603050405020304" pitchFamily="18" charset="0"/>
              </a:rPr>
              <a:t>R</a:t>
            </a:r>
            <a:r>
              <a:rPr kumimoji="0" lang="en-US" altLang="en-US" sz="3200" b="0" i="0" u="none" strike="noStrike" cap="none" normalizeH="0" baseline="0" dirty="0" bmk="">
                <a:ln>
                  <a:noFill/>
                </a:ln>
                <a:solidFill>
                  <a:srgbClr val="000000"/>
                </a:solidFill>
                <a:effectLst/>
                <a:latin typeface="Cooper Black" panose="0208090404030B020404" pitchFamily="18" charset="0"/>
                <a:ea typeface="Times New Roman" panose="02020603050405020304" pitchFamily="18" charset="0"/>
                <a:cs typeface="Times New Roman" panose="02020603050405020304" pitchFamily="18" charset="0"/>
              </a:rPr>
              <a:t>esearch Report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bmk="">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small" normalizeH="0" dirty="0" bmk="">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Context</a:t>
            </a:r>
          </a:p>
          <a:p>
            <a:pPr marL="0" marR="0" lvl="0" indent="0" algn="l" defTabSz="914400" rtl="0" eaLnBrk="0" fontAlgn="base" latinLnBrk="0" hangingPunct="0">
              <a:lnSpc>
                <a:spcPct val="100000"/>
              </a:lnSpc>
              <a:spcBef>
                <a:spcPct val="0"/>
              </a:spcBef>
              <a:spcAft>
                <a:spcPct val="0"/>
              </a:spcAft>
              <a:buClrTx/>
              <a:buSzTx/>
              <a:buFontTx/>
              <a:buNone/>
              <a:tabLst>
                <a:tab pos="463550" algn="l"/>
              </a:tabLst>
            </a:pPr>
            <a:r>
              <a:rPr kumimoji="0" lang="en-US" altLang="en-US" sz="24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Teams search to find ideas, study competitors, select purchases, and learn to do things. 	</a:t>
            </a:r>
            <a:r>
              <a:rPr lang="en-US" altLang="en-US" sz="2400" dirty="0" bmk="">
                <a:latin typeface="Calibri" panose="020F0502020204030204" pitchFamily="34" charset="0"/>
                <a:ea typeface="Calibri" panose="020F0502020204030204" pitchFamily="34" charset="0"/>
                <a:cs typeface="Times New Roman" panose="02020603050405020304" pitchFamily="18" charset="0"/>
              </a:rPr>
              <a:t>R</a:t>
            </a:r>
            <a:r>
              <a:rPr kumimoji="0" lang="en-US" altLang="en-US" sz="24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esearch should be documented so info is not lost and others benefit from findings. </a:t>
            </a:r>
            <a:endParaRPr kumimoji="0" lang="en-US" altLang="en-US" sz="24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63550" algn="l"/>
              </a:tabLst>
            </a:pPr>
            <a:r>
              <a:rPr kumimoji="0" lang="en-US" altLang="en-US" sz="24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Consider kinds of research, what is recorded, how reports can be made available.</a:t>
            </a:r>
            <a:endParaRPr kumimoji="0" lang="en-US" altLang="en-US" sz="24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ts val="1200"/>
              </a:spcBef>
              <a:spcAft>
                <a:spcPts val="1200"/>
              </a:spcAft>
              <a:buClrTx/>
              <a:buSzTx/>
              <a:buFontTx/>
              <a:buNone/>
              <a:tabLst/>
            </a:pPr>
            <a:r>
              <a:rPr kumimoji="0" lang="en-US" altLang="en-US" sz="2400" b="1" i="1" u="none" strike="noStrike" cap="none" normalizeH="0" baseline="0" dirty="0" bmk="">
                <a:ln>
                  <a:noFill/>
                </a:ln>
                <a:solidFill>
                  <a:srgbClr val="C00000"/>
                </a:solidFill>
                <a:effectLst/>
                <a:latin typeface="Arial" panose="020B0604020202020204" pitchFamily="34" charset="0"/>
                <a:ea typeface="Calibri" panose="020F0502020204030204" pitchFamily="34" charset="0"/>
                <a:cs typeface="Arial" panose="020B0604020202020204" pitchFamily="34" charset="0"/>
              </a:rPr>
              <a:t>PRINCIPLE: Do research to know facts and prepare well. Record sources and findings for reference by you and others.</a:t>
            </a:r>
            <a:r>
              <a:rPr kumimoji="0" lang="en-US" altLang="en-US" sz="2400" b="1" i="1" u="none" strike="noStrike" cap="none" normalizeH="0" baseline="30000" dirty="0" bmk="">
                <a:ln>
                  <a:noFill/>
                </a:ln>
                <a:solidFill>
                  <a:srgbClr val="C00000"/>
                </a:solidFill>
                <a:effectLst/>
                <a:latin typeface="Arial" panose="020B0604020202020204" pitchFamily="34" charset="0"/>
                <a:ea typeface="Calibri" panose="020F0502020204030204" pitchFamily="34" charset="0"/>
                <a:cs typeface="Arial" panose="020B0604020202020204" pitchFamily="34" charset="0"/>
              </a:rPr>
              <a:t>30</a:t>
            </a:r>
            <a:endParaRPr kumimoji="0" lang="en-US" altLang="en-US" sz="2400" b="1" i="0" u="none" strike="noStrike" cap="none" normalizeH="0" baseline="30000" dirty="0">
              <a:ln>
                <a:noFill/>
              </a:ln>
              <a:solidFill>
                <a:srgbClr val="C00000"/>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ts val="600"/>
              </a:spcBef>
              <a:spcAft>
                <a:spcPct val="0"/>
              </a:spcAft>
              <a:buClrTx/>
              <a:buSzTx/>
              <a:buFontTx/>
              <a:buNone/>
              <a:tabLst/>
            </a:pPr>
            <a:r>
              <a:rPr kumimoji="0" lang="en-US" altLang="en-US" sz="2400" b="1" i="0" u="none" strike="noStrike" cap="small" normalizeH="0" dirty="0">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Discussion:  </a:t>
            </a: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Discuss the types of research your team will do, what should be recorded, and where research reports should be stored.</a:t>
            </a:r>
            <a:endParaRPr kumimoji="0" lang="en-US" altLang="en-US" sz="2400" b="1" i="0" u="none" strike="noStrike" cap="none" normalizeH="0" baseline="0" dirty="0">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ts val="600"/>
              </a:spcBef>
              <a:spcAft>
                <a:spcPct val="0"/>
              </a:spcAft>
              <a:buClrTx/>
              <a:buSzTx/>
              <a:buFontTx/>
              <a:buNone/>
              <a:tabLst/>
            </a:pPr>
            <a:r>
              <a:rPr kumimoji="0" lang="en-US" altLang="en-US" sz="2400" b="1" i="0" u="none" strike="noStrike" cap="small" normalizeH="0" dirty="0">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Reflection:  </a:t>
            </a: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are the types of research you will do?</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63550" algn="l"/>
              </a:tabLst>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What will you do to prepare good research reports?</a:t>
            </a:r>
            <a:endParaRPr kumimoji="0" lang="en-US" altLang="en-US" sz="2400" b="0" i="0" u="none" strike="noStrike" cap="none" normalizeH="0" baseline="0" dirty="0">
              <a:ln>
                <a:noFill/>
              </a:ln>
              <a:solidFill>
                <a:schemeClr val="tx1"/>
              </a:solidFill>
              <a:effectLst/>
            </a:endParaRPr>
          </a:p>
        </p:txBody>
      </p:sp>
      <p:sp>
        <p:nvSpPr>
          <p:cNvPr id="5" name="Rectangle 3">
            <a:extLst>
              <a:ext uri="{FF2B5EF4-FFF2-40B4-BE49-F238E27FC236}">
                <a16:creationId xmlns:a16="http://schemas.microsoft.com/office/drawing/2014/main" id="{CF4939D0-A1CB-C539-3074-326C85544A02}"/>
              </a:ext>
            </a:extLst>
          </p:cNvPr>
          <p:cNvSpPr>
            <a:spLocks noChangeArrowheads="1"/>
          </p:cNvSpPr>
          <p:nvPr/>
        </p:nvSpPr>
        <p:spPr bwMode="auto">
          <a:xfrm>
            <a:off x="552493" y="5966359"/>
            <a:ext cx="1100733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1600" baseline="30000" dirty="0">
                <a:latin typeface="Calibri" panose="020F0502020204030204" pitchFamily="34" charset="0"/>
                <a:ea typeface="Calibri" panose="020F0502020204030204" pitchFamily="34" charset="0"/>
                <a:cs typeface="Times New Roman" panose="02020603050405020304" pitchFamily="18" charset="0"/>
              </a:rPr>
              <a:t>30 </a:t>
            </a:r>
            <a:r>
              <a:rPr kumimoji="0" lang="en-US" altLang="en-US" sz="16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Segoe UI" panose="020B0502040204020203" pitchFamily="34" charset="0"/>
              </a:rPr>
              <a:t>Since I have carefully investigated everything from the beginning, I too decided to write an orderly account for you so that you may know the certainty of the things you have been taught. (Luke 1:3-4)</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4094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fade">
                                      <p:cBhvr>
                                        <p:cTn id="20" dur="500"/>
                                        <p:tgtEl>
                                          <p:spTgt spid="3">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C6D0A0BA-4832-E810-676B-8126D584F2AF}"/>
              </a:ext>
            </a:extLst>
          </p:cNvPr>
          <p:cNvSpPr>
            <a:spLocks noChangeArrowheads="1"/>
          </p:cNvSpPr>
          <p:nvPr/>
        </p:nvSpPr>
        <p:spPr bwMode="auto">
          <a:xfrm>
            <a:off x="666044" y="580026"/>
            <a:ext cx="10927242" cy="543220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0000"/>
                </a:solidFill>
                <a:effectLst/>
                <a:latin typeface="Cooper Black" panose="0208090404030B020404" pitchFamily="18" charset="0"/>
                <a:ea typeface="Times New Roman" panose="02020603050405020304" pitchFamily="18" charset="0"/>
                <a:cs typeface="Times New Roman" panose="02020603050405020304" pitchFamily="18" charset="0"/>
              </a:rPr>
              <a:t>P</a:t>
            </a:r>
            <a:r>
              <a:rPr kumimoji="0" lang="en-US" altLang="en-US" sz="3200" b="0" i="0" u="none" strike="noStrike" cap="none" normalizeH="0" baseline="0" dirty="0" bmk="">
                <a:ln>
                  <a:noFill/>
                </a:ln>
                <a:solidFill>
                  <a:srgbClr val="000000"/>
                </a:solidFill>
                <a:effectLst/>
                <a:latin typeface="Cooper Black" panose="0208090404030B020404" pitchFamily="18" charset="0"/>
                <a:ea typeface="Times New Roman" panose="02020603050405020304" pitchFamily="18" charset="0"/>
                <a:cs typeface="Times New Roman" panose="02020603050405020304" pitchFamily="18" charset="0"/>
              </a:rPr>
              <a:t>rogress Report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bmk="">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small" normalizeH="0" dirty="0" bmk="">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Context:  </a:t>
            </a:r>
            <a:r>
              <a:rPr kumimoji="0" lang="en-US" altLang="en-US" sz="24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Team members often are asked to give progress reports on work status.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24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These might be short oral statements or brief written reports.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24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Progress must be reported accurately, stated in relation to progress expected. </a:t>
            </a:r>
            <a:endParaRPr kumimoji="0" lang="en-US" altLang="en-US" sz="24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24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Content: what’s completed relative to expectations, issues needing attention.</a:t>
            </a:r>
            <a:endParaRPr kumimoji="0" lang="en-US" altLang="en-US" sz="24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ts val="1200"/>
              </a:spcBef>
              <a:spcAft>
                <a:spcPts val="1200"/>
              </a:spcAft>
              <a:buClrTx/>
              <a:buSzTx/>
              <a:buFontTx/>
              <a:buNone/>
              <a:tabLst/>
            </a:pPr>
            <a:r>
              <a:rPr kumimoji="0" lang="en-US" altLang="en-US" sz="2400" b="1" i="1" u="none" strike="noStrike" cap="none" normalizeH="0" baseline="0" dirty="0" bmk="">
                <a:ln>
                  <a:noFill/>
                </a:ln>
                <a:solidFill>
                  <a:srgbClr val="C00000"/>
                </a:solidFill>
                <a:effectLst/>
                <a:latin typeface="Arial" panose="020B0604020202020204" pitchFamily="34" charset="0"/>
                <a:ea typeface="Calibri" panose="020F0502020204030204" pitchFamily="34" charset="0"/>
                <a:cs typeface="Arial" panose="020B0604020202020204" pitchFamily="34" charset="0"/>
              </a:rPr>
              <a:t>PRINCIPLE: Report progress, giving truthful details on work status relative to audience needs and expectations.</a:t>
            </a:r>
            <a:r>
              <a:rPr kumimoji="0" lang="en-US" altLang="en-US" sz="2400" b="1" i="1" u="none" strike="noStrike" cap="none" normalizeH="0" baseline="30000" dirty="0" bmk="">
                <a:ln>
                  <a:noFill/>
                </a:ln>
                <a:solidFill>
                  <a:srgbClr val="C00000"/>
                </a:solidFill>
                <a:effectLst/>
                <a:latin typeface="Arial" panose="020B0604020202020204" pitchFamily="34" charset="0"/>
                <a:ea typeface="Calibri" panose="020F0502020204030204" pitchFamily="34" charset="0"/>
                <a:cs typeface="Arial" panose="020B0604020202020204" pitchFamily="34" charset="0"/>
              </a:rPr>
              <a:t>31</a:t>
            </a:r>
            <a:endParaRPr kumimoji="0" lang="en-US" altLang="en-US" sz="2400" b="1" i="0" u="none" strike="noStrike" cap="none" normalizeH="0" baseline="30000" dirty="0">
              <a:ln>
                <a:noFill/>
              </a:ln>
              <a:solidFill>
                <a:srgbClr val="C00000"/>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small" normalizeH="0" dirty="0">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Discussion:  </a:t>
            </a: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Discuss information you need in a progress report and what attributes (e.g., clarity, truthfulness) are desired.</a:t>
            </a:r>
            <a:endParaRPr kumimoji="0" lang="en-US" altLang="en-US" sz="2400" b="1" i="0" u="none" strike="noStrike" cap="none" normalizeH="0" baseline="0" dirty="0">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ts val="600"/>
              </a:spcBef>
              <a:spcAft>
                <a:spcPct val="0"/>
              </a:spcAft>
              <a:buClrTx/>
              <a:buSzTx/>
              <a:buFontTx/>
              <a:buNone/>
              <a:tabLst/>
            </a:pPr>
            <a:r>
              <a:rPr kumimoji="0" lang="en-US" altLang="en-US" sz="2400" b="1" i="0" u="none" strike="noStrike" cap="small" normalizeH="0" dirty="0">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Reflection:  </a:t>
            </a: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information do you expect to be missing in progress reports?</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What will you need to do to make good progress reports?</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97470D06-D60D-D11F-E3C2-46D91F1097AD}"/>
              </a:ext>
            </a:extLst>
          </p:cNvPr>
          <p:cNvSpPr>
            <a:spLocks noChangeArrowheads="1"/>
          </p:cNvSpPr>
          <p:nvPr/>
        </p:nvSpPr>
        <p:spPr bwMode="auto">
          <a:xfrm>
            <a:off x="582712" y="6035206"/>
            <a:ext cx="1101057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1600" baseline="30000" dirty="0">
                <a:latin typeface="Calibri" panose="020F0502020204030204" pitchFamily="34" charset="0"/>
                <a:ea typeface="Calibri" panose="020F0502020204030204" pitchFamily="34" charset="0"/>
                <a:cs typeface="Times New Roman" panose="02020603050405020304" pitchFamily="18" charset="0"/>
              </a:rPr>
              <a:t>31</a:t>
            </a:r>
            <a:r>
              <a:rPr lang="en-US" altLang="en-US" sz="1600" dirty="0">
                <a:latin typeface="Calibri" panose="020F050202020403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Segoe UI" panose="020B0502040204020203" pitchFamily="34" charset="0"/>
              </a:rPr>
              <a:t>[I have been] teaching you to be honest and to speak the truth, so you bring back truthful reports to those you serve. (Proverbs 22:21)</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5362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animEffect transition="in" filter="fade">
                                      <p:cBhvr>
                                        <p:cTn id="20" dur="500"/>
                                        <p:tgtEl>
                                          <p:spTgt spid="3">
                                            <p:txEl>
                                              <p:pRg st="9" end="9"/>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9B3E8399-7838-7036-FAAE-C4EE5DB3FE3D}"/>
              </a:ext>
            </a:extLst>
          </p:cNvPr>
          <p:cNvSpPr>
            <a:spLocks noChangeArrowheads="1"/>
          </p:cNvSpPr>
          <p:nvPr/>
        </p:nvSpPr>
        <p:spPr bwMode="auto">
          <a:xfrm>
            <a:off x="650787" y="265796"/>
            <a:ext cx="10942902" cy="566304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0000"/>
                </a:solidFill>
                <a:effectLst/>
                <a:latin typeface="Cooper Black" panose="0208090404030B020404" pitchFamily="18" charset="0"/>
                <a:ea typeface="Times New Roman" panose="02020603050405020304" pitchFamily="18" charset="0"/>
                <a:cs typeface="Times New Roman" panose="02020603050405020304" pitchFamily="18" charset="0"/>
              </a:rPr>
              <a:t>S</a:t>
            </a:r>
            <a:r>
              <a:rPr kumimoji="0" lang="en-US" altLang="en-US" sz="3200" b="0" i="0" u="none" strike="noStrike" cap="none" normalizeH="0" baseline="0" dirty="0" bmk="">
                <a:ln>
                  <a:noFill/>
                </a:ln>
                <a:solidFill>
                  <a:srgbClr val="000000"/>
                </a:solidFill>
                <a:effectLst/>
                <a:latin typeface="Cooper Black" panose="0208090404030B020404" pitchFamily="18" charset="0"/>
                <a:ea typeface="Times New Roman" panose="02020603050405020304" pitchFamily="18" charset="0"/>
                <a:cs typeface="Times New Roman" panose="02020603050405020304" pitchFamily="18" charset="0"/>
              </a:rPr>
              <a:t>ales Pitch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bmk="">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small" normalizeH="0" dirty="0" bmk="">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Context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team will make a “sales pitch” to convince someone to give something of value. </a:t>
            </a:r>
          </a:p>
          <a:p>
            <a:pPr marL="0" marR="0" lvl="0" indent="0" algn="l" defTabSz="914400" rtl="0" eaLnBrk="0" fontAlgn="base" latinLnBrk="0" hangingPunct="0">
              <a:lnSpc>
                <a:spcPct val="100000"/>
              </a:lnSpc>
              <a:spcBef>
                <a:spcPct val="0"/>
              </a:spcBef>
              <a:spcAft>
                <a:spcPct val="0"/>
              </a:spcAft>
              <a:buClrTx/>
              <a:buSzTx/>
              <a:buFontTx/>
              <a:buNone/>
              <a:tabLst>
                <a:tab pos="463550" algn="l"/>
              </a:tabLst>
            </a:pPr>
            <a:r>
              <a:rPr kumimoji="0" lang="en-US" altLang="en-US" sz="24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You might make a pitch for help, funding, awards, or to partner in an activity. </a:t>
            </a:r>
            <a:endParaRPr kumimoji="0" lang="en-US" altLang="en-US" sz="24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63550" algn="l"/>
              </a:tabLst>
            </a:pPr>
            <a:r>
              <a:rPr kumimoji="0" lang="en-US" altLang="en-US" sz="24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Consider where your team requires a sales pitch and the type of message needed.</a:t>
            </a:r>
            <a:endParaRPr kumimoji="0" lang="en-US" altLang="en-US" sz="24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ts val="1200"/>
              </a:spcBef>
              <a:spcAft>
                <a:spcPts val="1200"/>
              </a:spcAft>
              <a:buClrTx/>
              <a:buSzTx/>
              <a:buFontTx/>
              <a:buNone/>
              <a:tabLst/>
            </a:pPr>
            <a:r>
              <a:rPr kumimoji="0" lang="en-US" altLang="en-US" sz="2400" b="1" i="1" u="none" strike="noStrike" cap="none" normalizeH="0" baseline="0" dirty="0" bmk="">
                <a:ln>
                  <a:noFill/>
                </a:ln>
                <a:solidFill>
                  <a:srgbClr val="C00000"/>
                </a:solidFill>
                <a:effectLst/>
                <a:latin typeface="Arial" panose="020B0604020202020204" pitchFamily="34" charset="0"/>
                <a:ea typeface="Calibri" panose="020F0502020204030204" pitchFamily="34" charset="0"/>
                <a:cs typeface="Arial" panose="020B0604020202020204" pitchFamily="34" charset="0"/>
              </a:rPr>
              <a:t>PRINCIPLE: Compel people to act by stating opportunities, benefits of action, and details of actions desired of them.</a:t>
            </a:r>
            <a:r>
              <a:rPr kumimoji="0" lang="en-US" altLang="en-US" sz="2400" b="1" i="1" u="none" strike="noStrike" cap="none" normalizeH="0" baseline="30000" dirty="0" bmk="">
                <a:ln>
                  <a:noFill/>
                </a:ln>
                <a:solidFill>
                  <a:srgbClr val="C00000"/>
                </a:solidFill>
                <a:effectLst/>
                <a:latin typeface="Arial" panose="020B0604020202020204" pitchFamily="34" charset="0"/>
                <a:ea typeface="Calibri" panose="020F0502020204030204" pitchFamily="34" charset="0"/>
                <a:cs typeface="Arial" panose="020B0604020202020204" pitchFamily="34" charset="0"/>
              </a:rPr>
              <a:t>32</a:t>
            </a:r>
            <a:endParaRPr kumimoji="0" lang="en-US" altLang="en-US" sz="2400" b="1" i="0" u="none" strike="noStrike" cap="none" normalizeH="0" baseline="30000" dirty="0">
              <a:ln>
                <a:noFill/>
              </a:ln>
              <a:solidFill>
                <a:srgbClr val="C00000"/>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altLang="en-US" sz="2400" b="1" i="0" u="none" strike="noStrike" cap="small" normalizeH="0" dirty="0">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Discussion:  </a:t>
            </a: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Discuss when your team will make sales pitches and important elements of the pitch to produce desired action.</a:t>
            </a:r>
            <a:endParaRPr kumimoji="0" lang="en-US" altLang="en-US" sz="2400" b="1" i="0" u="none" strike="noStrike" cap="none" normalizeH="0" baseline="0" dirty="0">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altLang="en-US" sz="2400" b="1" i="0" u="none" strike="noStrike" cap="small" normalizeH="0" dirty="0">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Reflection:  </a:t>
            </a: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Which type of sales pitch will you most likely make?</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63550" algn="l"/>
              </a:tabLst>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What will you need to do to prepare for making the pitch?</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CC6BA662-8540-E939-7524-CFA57E9F6EDE}"/>
              </a:ext>
            </a:extLst>
          </p:cNvPr>
          <p:cNvSpPr>
            <a:spLocks noChangeArrowheads="1"/>
          </p:cNvSpPr>
          <p:nvPr/>
        </p:nvSpPr>
        <p:spPr bwMode="auto">
          <a:xfrm>
            <a:off x="650787" y="5814244"/>
            <a:ext cx="1089042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1600" baseline="30000" dirty="0">
                <a:latin typeface="Calibri" panose="020F0502020204030204" pitchFamily="34" charset="0"/>
                <a:ea typeface="Calibri" panose="020F0502020204030204" pitchFamily="34" charset="0"/>
                <a:cs typeface="Times New Roman" panose="02020603050405020304" pitchFamily="18" charset="0"/>
              </a:rPr>
              <a:t>32 </a:t>
            </a:r>
            <a:r>
              <a:rPr kumimoji="0" lang="en-US" altLang="en-US" sz="16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Segoe UI" panose="020B0502040204020203" pitchFamily="34" charset="0"/>
              </a:rPr>
              <a:t>The master told his servant, “Go out to the roads and country lanes and compel them to come, so my house will be full.” (Luke 14:23)</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7790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animEffect transition="in" filter="fade">
                                      <p:cBhvr>
                                        <p:cTn id="20" dur="500"/>
                                        <p:tgtEl>
                                          <p:spTgt spid="3">
                                            <p:txEl>
                                              <p:pRg st="9" end="9"/>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42A81B-0D1C-CD6D-B5A3-8EC72BD41D9A}"/>
              </a:ext>
            </a:extLst>
          </p:cNvPr>
          <p:cNvSpPr txBox="1"/>
          <p:nvPr/>
        </p:nvSpPr>
        <p:spPr>
          <a:xfrm>
            <a:off x="587829" y="701546"/>
            <a:ext cx="10972800" cy="5755422"/>
          </a:xfrm>
          <a:prstGeom prst="rect">
            <a:avLst/>
          </a:prstGeom>
          <a:noFill/>
        </p:spPr>
        <p:txBody>
          <a:bodyPr wrap="square">
            <a:spAutoFit/>
          </a:bodyPr>
          <a:lstStyle/>
          <a:p>
            <a:pPr marL="0" marR="0" algn="ctr">
              <a:spcBef>
                <a:spcPts val="1200"/>
              </a:spcBef>
              <a:spcAft>
                <a:spcPts val="0"/>
              </a:spcAft>
            </a:pPr>
            <a:r>
              <a:rPr lang="en-US" sz="3600" b="1" kern="0" dirty="0">
                <a:solidFill>
                  <a:srgbClr val="C00000"/>
                </a:solidFill>
                <a:effectLst/>
                <a:latin typeface="Cooper Black" panose="0208090404030B020404" pitchFamily="18" charset="0"/>
                <a:ea typeface="Times New Roman" panose="02020603050405020304" pitchFamily="18" charset="0"/>
                <a:cs typeface="Times New Roman" panose="02020603050405020304" pitchFamily="18" charset="0"/>
              </a:rPr>
              <a:t>TEAM RELATIONSHIPS</a:t>
            </a:r>
          </a:p>
          <a:p>
            <a:pPr marL="0" marR="0" algn="just">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914400" marR="914400" algn="ctr">
              <a:spcBef>
                <a:spcPts val="1200"/>
              </a:spcBef>
              <a:spcAft>
                <a:spcPts val="800"/>
              </a:spcAft>
            </a:pPr>
            <a:r>
              <a:rPr lang="en-US" sz="2400" dirty="0">
                <a:effectLst/>
                <a:latin typeface="Chief Blueprint" panose="020B0500000000000000" pitchFamily="34" charset="0"/>
                <a:ea typeface="Calibri" panose="020F0502020204030204" pitchFamily="34" charset="0"/>
                <a:cs typeface="Times New Roman" panose="02020603050405020304" pitchFamily="18" charset="0"/>
              </a:rPr>
              <a:t>Relationships among team members greatly affect team productivity and team morale. </a:t>
            </a:r>
          </a:p>
          <a:p>
            <a:pPr marL="914400" marR="914400" algn="ctr">
              <a:spcBef>
                <a:spcPts val="1200"/>
              </a:spcBef>
              <a:spcAft>
                <a:spcPts val="800"/>
              </a:spcAft>
            </a:pPr>
            <a:r>
              <a:rPr lang="en-US" sz="2400" dirty="0">
                <a:effectLst/>
                <a:latin typeface="Chief Blueprint" panose="020B0500000000000000" pitchFamily="34" charset="0"/>
                <a:ea typeface="Calibri" panose="020F0502020204030204" pitchFamily="34" charset="0"/>
                <a:cs typeface="Times New Roman" panose="02020603050405020304" pitchFamily="18" charset="0"/>
              </a:rPr>
              <a:t>Members that care for one another and interact kindly promote strong team cohesion and member eagerness to invest in work of the team. Abrasive and critical interactions chip away at relationships until the team begins to disintegrate.</a:t>
            </a:r>
          </a:p>
          <a:p>
            <a:pPr marL="0" marR="0" algn="ctr">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spcBef>
                <a:spcPts val="0"/>
              </a:spcBef>
              <a:spcAft>
                <a:spcPts val="800"/>
              </a:spcAft>
            </a:pPr>
            <a:r>
              <a:rPr lang="en-US" sz="2000" b="1" i="1" dirty="0">
                <a:solidFill>
                  <a:srgbClr val="C00000"/>
                </a:solidFill>
                <a:effectLst/>
                <a:latin typeface="Arial" panose="020B0604020202020204" pitchFamily="34" charset="0"/>
                <a:ea typeface="Calibri" panose="020F0502020204030204" pitchFamily="34" charset="0"/>
                <a:cs typeface="Segoe UI" panose="020B0502040204020203" pitchFamily="34" charset="0"/>
              </a:rPr>
              <a:t>PRINCIPLE: Build up your teammates for their good and for the benefit of the team.</a:t>
            </a:r>
            <a:r>
              <a:rPr lang="en-US" sz="2000" b="1" i="1" baseline="30000" dirty="0">
                <a:solidFill>
                  <a:srgbClr val="C00000"/>
                </a:solidFill>
                <a:effectLst/>
                <a:latin typeface="Arial" panose="020B0604020202020204" pitchFamily="34" charset="0"/>
                <a:ea typeface="Calibri" panose="020F0502020204030204" pitchFamily="34" charset="0"/>
                <a:cs typeface="Segoe UI" panose="020B0502040204020203" pitchFamily="34" charset="0"/>
              </a:rPr>
              <a:t>33</a:t>
            </a:r>
          </a:p>
          <a:p>
            <a:pPr marL="0" marR="0" algn="just">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spcBef>
                <a:spcPts val="0"/>
              </a:spcBef>
              <a:spcAft>
                <a:spcPts val="0"/>
              </a:spcAft>
            </a:pPr>
            <a:r>
              <a:rPr lang="en-US" sz="16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33 </a:t>
            </a:r>
            <a:r>
              <a:rPr lang="en-US" sz="1600" i="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Each of us should please our neighbors for their good, to build them up. (Romans 15:2)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0C6534CE-3626-6E34-A4FE-4EBE157F5CCB}"/>
              </a:ext>
            </a:extLst>
          </p:cNvPr>
          <p:cNvCxnSpPr/>
          <p:nvPr/>
        </p:nvCxnSpPr>
        <p:spPr>
          <a:xfrm>
            <a:off x="500743" y="1317175"/>
            <a:ext cx="1110342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DD89011-8C51-AB6F-8026-3FF49FEC7E2A}"/>
              </a:ext>
            </a:extLst>
          </p:cNvPr>
          <p:cNvCxnSpPr/>
          <p:nvPr/>
        </p:nvCxnSpPr>
        <p:spPr>
          <a:xfrm>
            <a:off x="500742" y="696660"/>
            <a:ext cx="1110342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696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0" end="10"/>
                                            </p:txEl>
                                          </p:spTgt>
                                        </p:tgtEl>
                                        <p:attrNameLst>
                                          <p:attrName>style.visibility</p:attrName>
                                        </p:attrNameLst>
                                      </p:cBhvr>
                                      <p:to>
                                        <p:strVal val="visible"/>
                                      </p:to>
                                    </p:set>
                                    <p:animEffect transition="in" filter="fade">
                                      <p:cBhvr>
                                        <p:cTn id="1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D42B4B-C70E-A8AE-E8F1-8E0C9BEF96B8}"/>
              </a:ext>
            </a:extLst>
          </p:cNvPr>
          <p:cNvSpPr txBox="1"/>
          <p:nvPr/>
        </p:nvSpPr>
        <p:spPr>
          <a:xfrm>
            <a:off x="631371" y="542910"/>
            <a:ext cx="10961915" cy="6160661"/>
          </a:xfrm>
          <a:prstGeom prst="rect">
            <a:avLst/>
          </a:prstGeom>
          <a:noFill/>
        </p:spPr>
        <p:txBody>
          <a:bodyPr wrap="square">
            <a:spAutoFit/>
          </a:bodyPr>
          <a:lstStyle/>
          <a:p>
            <a:pPr marL="0" marR="0" algn="just">
              <a:spcBef>
                <a:spcPts val="200"/>
              </a:spcBef>
              <a:spcAft>
                <a:spcPts val="1200"/>
              </a:spcAft>
            </a:pPr>
            <a:r>
              <a:rPr lang="en-US" sz="3200" b="1" dirty="0">
                <a:solidFill>
                  <a:srgbClr val="000000"/>
                </a:solidFill>
                <a:effectLst/>
                <a:latin typeface="Cooper Black" panose="0208090404030B020404" pitchFamily="18" charset="0"/>
                <a:ea typeface="Times New Roman" panose="02020603050405020304" pitchFamily="18" charset="0"/>
                <a:cs typeface="Times New Roman" panose="02020603050405020304" pitchFamily="18" charset="0"/>
              </a:rPr>
              <a:t>Respecting Others</a:t>
            </a:r>
          </a:p>
          <a:p>
            <a:pPr marL="0" marR="0" algn="just">
              <a:spcBef>
                <a:spcPts val="6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Context</a:t>
            </a:r>
          </a:p>
          <a:p>
            <a:pPr marL="0" marR="0" algn="just">
              <a:spcBef>
                <a:spcPts val="400"/>
              </a:spcBef>
              <a:spcAft>
                <a:spcPts val="2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One’s commitment to a team depends on feeling respect from teammates. </a:t>
            </a:r>
          </a:p>
          <a:p>
            <a:pPr marL="0" marR="0" algn="just">
              <a:spcBef>
                <a:spcPts val="400"/>
              </a:spcBef>
              <a:spcAft>
                <a:spcPts val="200"/>
              </a:spcAft>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To respect is to admire some attributes or achievements of that person. </a:t>
            </a:r>
          </a:p>
          <a:p>
            <a:pPr marL="0" marR="0" algn="just">
              <a:spcBef>
                <a:spcPts val="400"/>
              </a:spcBef>
              <a:spcAft>
                <a:spcPts val="200"/>
              </a:spcAft>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To feel respected, one must see admiration in actions or attitudes of teammates.</a:t>
            </a:r>
          </a:p>
          <a:p>
            <a:pPr marL="0" marR="0" algn="just">
              <a:spcBef>
                <a:spcPts val="400"/>
              </a:spcBef>
              <a:spcAft>
                <a:spcPts val="200"/>
              </a:spcAft>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	What does your team do that shows respect or disrespect to individuals? </a:t>
            </a:r>
          </a:p>
          <a:p>
            <a:pPr marL="0" marR="0" algn="just">
              <a:spcBef>
                <a:spcPts val="600"/>
              </a:spcBef>
              <a:spcAft>
                <a:spcPts val="600"/>
              </a:spcAft>
            </a:pPr>
            <a:r>
              <a:rPr lang="en-US" sz="2400" b="1" i="1" dirty="0">
                <a:solidFill>
                  <a:srgbClr val="C00000"/>
                </a:solidFill>
                <a:effectLst/>
                <a:latin typeface="Arial" panose="020B0604020202020204" pitchFamily="34" charset="0"/>
                <a:ea typeface="Calibri" panose="020F0502020204030204" pitchFamily="34" charset="0"/>
                <a:cs typeface="Segoe UI" panose="020B0502040204020203" pitchFamily="34" charset="0"/>
              </a:rPr>
              <a:t>PRINCIPLE: Show respect to everyone, including those who have authority over you.</a:t>
            </a:r>
            <a:r>
              <a:rPr lang="en-US" sz="2400" b="1" i="1" baseline="30000" dirty="0">
                <a:solidFill>
                  <a:srgbClr val="C00000"/>
                </a:solidFill>
                <a:effectLst/>
                <a:latin typeface="Arial" panose="020B0604020202020204" pitchFamily="34" charset="0"/>
                <a:ea typeface="Calibri" panose="020F0502020204030204" pitchFamily="34" charset="0"/>
                <a:cs typeface="Segoe UI" panose="020B0502040204020203" pitchFamily="34" charset="0"/>
              </a:rPr>
              <a:t>34</a:t>
            </a:r>
          </a:p>
          <a:p>
            <a:pPr marL="0" marR="0" algn="just">
              <a:spcBef>
                <a:spcPts val="6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Discussion: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Discuss who on your team deserves respect and how respect can be demonstrated to these individuals. Document whom and how to show respect.</a:t>
            </a:r>
          </a:p>
          <a:p>
            <a:pPr marL="0" marR="0" algn="just">
              <a:spcBef>
                <a:spcPts val="1200"/>
              </a:spcBef>
              <a:spcAft>
                <a:spcPts val="20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Reflection</a:t>
            </a:r>
            <a:r>
              <a:rPr lang="en-US" sz="2400" b="1" cap="small" dirty="0">
                <a:solidFill>
                  <a:srgbClr val="1F3763"/>
                </a:solidFill>
                <a:latin typeface="Calibri Light" panose="020F0302020204030204" pitchFamily="34" charset="0"/>
                <a:ea typeface="Times New Roman" panose="02020603050405020304" pitchFamily="18"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How have you felt respect or disrespect?</a:t>
            </a:r>
          </a:p>
          <a:p>
            <a:pPr marL="0" marR="0" algn="just">
              <a:spcBef>
                <a:spcPts val="0"/>
              </a:spcBef>
              <a:spcAft>
                <a:spcPts val="0"/>
              </a:spcAft>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 	What can you do to show greater respect to those feeling disrespect?</a:t>
            </a:r>
          </a:p>
          <a:p>
            <a:pPr marL="0" marR="0" algn="just">
              <a:spcBef>
                <a:spcPts val="0"/>
              </a:spcBef>
              <a:spcAft>
                <a:spcPts val="0"/>
              </a:spcAft>
            </a:pPr>
            <a:endParaRPr lang="en-US" sz="16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endParaRPr>
          </a:p>
          <a:p>
            <a:pPr marL="0" marR="0" algn="just">
              <a:spcBef>
                <a:spcPts val="0"/>
              </a:spcBef>
              <a:spcAft>
                <a:spcPts val="0"/>
              </a:spcAft>
            </a:pPr>
            <a:endParaRPr lang="en-US" sz="16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endParaRPr>
          </a:p>
          <a:p>
            <a:pPr marL="0" marR="0" algn="just">
              <a:spcBef>
                <a:spcPts val="0"/>
              </a:spcBef>
              <a:spcAft>
                <a:spcPts val="0"/>
              </a:spcAft>
            </a:pPr>
            <a:r>
              <a:rPr lang="en-US" sz="16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34 </a:t>
            </a:r>
            <a:r>
              <a:rPr lang="en-US" sz="1600" i="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Respect everyone. Love your brothers and sisters. Reverence God. Honor your ruler. (1 Peter 2:17)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155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animEffect transition="in" filter="fade">
                                      <p:cBhvr>
                                        <p:cTn id="20" dur="500"/>
                                        <p:tgtEl>
                                          <p:spTgt spid="3">
                                            <p:txEl>
                                              <p:pRg st="9" end="9"/>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animEffect transition="in" filter="fade">
                                      <p:cBhvr>
                                        <p:cTn id="25"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9B3FDE-6033-29A2-409C-BBCC1E7349B9}"/>
              </a:ext>
            </a:extLst>
          </p:cNvPr>
          <p:cNvSpPr txBox="1"/>
          <p:nvPr/>
        </p:nvSpPr>
        <p:spPr>
          <a:xfrm>
            <a:off x="620485" y="538914"/>
            <a:ext cx="10983685" cy="6211957"/>
          </a:xfrm>
          <a:prstGeom prst="rect">
            <a:avLst/>
          </a:prstGeom>
          <a:noFill/>
        </p:spPr>
        <p:txBody>
          <a:bodyPr wrap="square">
            <a:spAutoFit/>
          </a:bodyPr>
          <a:lstStyle/>
          <a:p>
            <a:pPr marL="0" marR="0" algn="just">
              <a:spcBef>
                <a:spcPts val="200"/>
              </a:spcBef>
              <a:spcAft>
                <a:spcPts val="1200"/>
              </a:spcAft>
            </a:pPr>
            <a:r>
              <a:rPr lang="en-US" sz="3200" b="1" dirty="0">
                <a:solidFill>
                  <a:srgbClr val="000000"/>
                </a:solidFill>
                <a:effectLst/>
                <a:latin typeface="Cooper Black" panose="0208090404030B020404" pitchFamily="18" charset="0"/>
                <a:ea typeface="Times New Roman" panose="02020603050405020304" pitchFamily="18" charset="0"/>
                <a:cs typeface="Times New Roman" panose="02020603050405020304" pitchFamily="18" charset="0"/>
              </a:rPr>
              <a:t>Keeping Commitments</a:t>
            </a:r>
          </a:p>
          <a:p>
            <a:pPr marL="0" marR="0" algn="just">
              <a:spcBef>
                <a:spcPts val="6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Context:  </a:t>
            </a:r>
            <a:r>
              <a:rPr lang="en-US" sz="2400" dirty="0">
                <a:effectLst/>
                <a:latin typeface="Calibri" panose="020F0502020204030204" pitchFamily="34" charset="0"/>
                <a:ea typeface="Calibri" panose="020F0502020204030204" pitchFamily="34" charset="0"/>
                <a:cs typeface="Times New Roman" panose="02020603050405020304" pitchFamily="18" charset="0"/>
              </a:rPr>
              <a:t>Assignments commit people to completing tasks under specified conditions. </a:t>
            </a:r>
          </a:p>
          <a:p>
            <a:pPr marL="0" marR="0" algn="just">
              <a:spcBef>
                <a:spcPts val="0"/>
              </a:spcBef>
              <a:spcAft>
                <a:spcPts val="800"/>
              </a:spcAft>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If conditions are not met, work and trust among members can suffer. </a:t>
            </a:r>
          </a:p>
          <a:p>
            <a:pPr marL="0" marR="0" algn="just">
              <a:spcBef>
                <a:spcPts val="0"/>
              </a:spcBef>
              <a:spcAft>
                <a:spcPts val="800"/>
              </a:spcAft>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Members should ask for help, if needed, to keep commitments.</a:t>
            </a:r>
          </a:p>
          <a:p>
            <a:pPr marL="0" marR="0" algn="just">
              <a:spcBef>
                <a:spcPts val="0"/>
              </a:spcBef>
              <a:spcAft>
                <a:spcPts val="800"/>
              </a:spcAft>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	How can we help one another meet serious commitments?</a:t>
            </a:r>
          </a:p>
          <a:p>
            <a:pPr marL="0" marR="0" algn="just">
              <a:spcBef>
                <a:spcPts val="600"/>
              </a:spcBef>
              <a:spcAft>
                <a:spcPts val="600"/>
              </a:spcAft>
            </a:pPr>
            <a:r>
              <a:rPr lang="en-US" sz="2400" b="1" i="1" dirty="0">
                <a:solidFill>
                  <a:srgbClr val="C00000"/>
                </a:solidFill>
                <a:effectLst/>
                <a:latin typeface="Arial" panose="020B0604020202020204" pitchFamily="34" charset="0"/>
                <a:ea typeface="Calibri" panose="020F0502020204030204" pitchFamily="34" charset="0"/>
                <a:cs typeface="Segoe UI" panose="020B0502040204020203" pitchFamily="34" charset="0"/>
              </a:rPr>
              <a:t>PRINCIPLE: Stay focused to deliver work meeting commitments. If others can depend on you, you will gain their trust.</a:t>
            </a:r>
            <a:r>
              <a:rPr lang="en-US" sz="2400" b="1" i="1" baseline="30000" dirty="0">
                <a:solidFill>
                  <a:srgbClr val="C00000"/>
                </a:solidFill>
                <a:effectLst/>
                <a:latin typeface="Arial" panose="020B0604020202020204" pitchFamily="34" charset="0"/>
                <a:ea typeface="Calibri" panose="020F0502020204030204" pitchFamily="34" charset="0"/>
                <a:cs typeface="Segoe UI" panose="020B0502040204020203" pitchFamily="34" charset="0"/>
              </a:rPr>
              <a:t>35</a:t>
            </a:r>
          </a:p>
          <a:p>
            <a:pPr marL="0" marR="0" algn="just">
              <a:spcBef>
                <a:spcPts val="12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Discussion: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Discuss the need for members to keep commitments. </a:t>
            </a:r>
          </a:p>
          <a:p>
            <a:pPr marL="0" marR="0" algn="just">
              <a:spcBef>
                <a:spcPts val="600"/>
              </a:spcBef>
              <a:spcAft>
                <a:spcPts val="0"/>
              </a:spcAft>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List actions that will help one another keep commitments.</a:t>
            </a:r>
          </a:p>
          <a:p>
            <a:pPr marL="0" marR="0" algn="just">
              <a:spcBef>
                <a:spcPts val="12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Reflection: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How have you suffered from commitments not kept?</a:t>
            </a:r>
          </a:p>
          <a:p>
            <a:pPr marL="0" marR="0" algn="just">
              <a:spcBef>
                <a:spcPts val="0"/>
              </a:spcBef>
              <a:spcAft>
                <a:spcPts val="800"/>
              </a:spcAft>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What can you do better to keep your commitments?</a:t>
            </a:r>
          </a:p>
          <a:p>
            <a:pPr marL="0" marR="0" algn="just">
              <a:spcBef>
                <a:spcPts val="0"/>
              </a:spcBef>
              <a:spcAft>
                <a:spcPts val="0"/>
              </a:spcAft>
            </a:pPr>
            <a:endParaRPr lang="en-US" sz="18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endParaRPr>
          </a:p>
          <a:p>
            <a:pPr marL="0" marR="0" algn="just">
              <a:spcBef>
                <a:spcPts val="0"/>
              </a:spcBef>
              <a:spcAft>
                <a:spcPts val="0"/>
              </a:spcAft>
            </a:pPr>
            <a:r>
              <a:rPr lang="en-US" sz="16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35 </a:t>
            </a:r>
            <a:r>
              <a:rPr lang="en-US" sz="1600" i="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You should mind your own business and work with your hands, just as we told you, so that your daily life may win the respect of outsiders and so that you will not be dependent on anybody. (1 Thessalonians 4:11)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31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500"/>
                                        <p:tgtEl>
                                          <p:spTgt spid="3">
                                            <p:txEl>
                                              <p:pRg st="7" end="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fade">
                                      <p:cBhvr>
                                        <p:cTn id="20" dur="500"/>
                                        <p:tgtEl>
                                          <p:spTgt spid="3">
                                            <p:txEl>
                                              <p:pRg st="8" end="8"/>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fade">
                                      <p:cBhvr>
                                        <p:cTn id="23" dur="500"/>
                                        <p:tgtEl>
                                          <p:spTgt spid="3">
                                            <p:txEl>
                                              <p:pRg st="9" end="9"/>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animEffect transition="in" filter="fade">
                                      <p:cBhvr>
                                        <p:cTn id="2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58979C-C09B-7C28-76B4-9FA055B79717}"/>
              </a:ext>
            </a:extLst>
          </p:cNvPr>
          <p:cNvSpPr txBox="1"/>
          <p:nvPr/>
        </p:nvSpPr>
        <p:spPr>
          <a:xfrm>
            <a:off x="609600" y="546786"/>
            <a:ext cx="10972800" cy="6355586"/>
          </a:xfrm>
          <a:prstGeom prst="rect">
            <a:avLst/>
          </a:prstGeom>
          <a:noFill/>
        </p:spPr>
        <p:txBody>
          <a:bodyPr wrap="square">
            <a:spAutoFit/>
          </a:bodyPr>
          <a:lstStyle/>
          <a:p>
            <a:pPr marL="0" marR="0" algn="just">
              <a:spcBef>
                <a:spcPts val="200"/>
              </a:spcBef>
              <a:spcAft>
                <a:spcPts val="1200"/>
              </a:spcAft>
            </a:pPr>
            <a:r>
              <a:rPr lang="en-US" sz="3200" b="1" dirty="0">
                <a:solidFill>
                  <a:srgbClr val="000000"/>
                </a:solidFill>
                <a:effectLst/>
                <a:latin typeface="Cooper Black" panose="0208090404030B020404" pitchFamily="18" charset="0"/>
                <a:ea typeface="Times New Roman" panose="02020603050405020304" pitchFamily="18" charset="0"/>
                <a:cs typeface="Times New Roman" panose="02020603050405020304" pitchFamily="18" charset="0"/>
              </a:rPr>
              <a:t>Being Honest</a:t>
            </a:r>
          </a:p>
          <a:p>
            <a:pPr marL="0" marR="0" algn="just">
              <a:spcBef>
                <a:spcPts val="6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Context:  </a:t>
            </a:r>
            <a:r>
              <a:rPr lang="en-US" sz="2400" dirty="0">
                <a:effectLst/>
                <a:latin typeface="Calibri" panose="020F0502020204030204" pitchFamily="34" charset="0"/>
                <a:ea typeface="Calibri" panose="020F0502020204030204" pitchFamily="34" charset="0"/>
                <a:cs typeface="Times New Roman" panose="02020603050405020304" pitchFamily="18" charset="0"/>
              </a:rPr>
              <a:t>Honesty is crucial to building trust. </a:t>
            </a:r>
          </a:p>
          <a:p>
            <a:pPr marL="0" marR="0" algn="just">
              <a:spcBef>
                <a:spcPts val="400"/>
              </a:spcBef>
              <a:spcAft>
                <a:spcPts val="0"/>
              </a:spcAft>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A partial answer might be convenient, but it can mislead and corrode trust. </a:t>
            </a:r>
          </a:p>
          <a:p>
            <a:pPr marL="0" marR="0" algn="just">
              <a:spcBef>
                <a:spcPts val="400"/>
              </a:spcBef>
              <a:spcAft>
                <a:spcPts val="0"/>
              </a:spcAft>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	It can lead to misunderstandings, improper response, and team setback. </a:t>
            </a:r>
          </a:p>
          <a:p>
            <a:pPr marL="0" marR="0" algn="just">
              <a:spcBef>
                <a:spcPts val="400"/>
              </a:spcBef>
              <a:spcAft>
                <a:spcPts val="0"/>
              </a:spcAft>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A half-truth is not honest. Consider how it might be used and affect the team?</a:t>
            </a:r>
          </a:p>
          <a:p>
            <a:pPr marL="0" marR="0" algn="just">
              <a:spcBef>
                <a:spcPts val="1200"/>
              </a:spcBef>
              <a:spcAft>
                <a:spcPts val="800"/>
              </a:spcAft>
            </a:pPr>
            <a:r>
              <a:rPr lang="en-US" sz="2400" b="1" i="1" dirty="0">
                <a:solidFill>
                  <a:srgbClr val="C00000"/>
                </a:solidFill>
                <a:effectLst/>
                <a:latin typeface="Arial" panose="020B0604020202020204" pitchFamily="34" charset="0"/>
                <a:ea typeface="Calibri" panose="020F0502020204030204" pitchFamily="34" charset="0"/>
                <a:cs typeface="Segoe UI" panose="020B0502040204020203" pitchFamily="34" charset="0"/>
              </a:rPr>
              <a:t>PRINCIPLE: Be honest with little things as well as big things. There is no such thing as a harmless white lie.</a:t>
            </a:r>
            <a:r>
              <a:rPr lang="en-US" sz="2400" b="1" i="1" baseline="30000" dirty="0">
                <a:solidFill>
                  <a:srgbClr val="C00000"/>
                </a:solidFill>
                <a:effectLst/>
                <a:latin typeface="Arial" panose="020B0604020202020204" pitchFamily="34" charset="0"/>
                <a:ea typeface="Calibri" panose="020F0502020204030204" pitchFamily="34" charset="0"/>
                <a:cs typeface="Segoe UI" panose="020B0502040204020203" pitchFamily="34" charset="0"/>
              </a:rPr>
              <a:t>36</a:t>
            </a:r>
          </a:p>
          <a:p>
            <a:pPr marL="0" marR="0" algn="just">
              <a:spcBef>
                <a:spcPts val="12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Discussion: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Discuss when not being fully honest might occur in your team. </a:t>
            </a:r>
          </a:p>
          <a:p>
            <a:pPr marL="0" marR="0" algn="just">
              <a:spcBef>
                <a:spcPts val="600"/>
              </a:spcBef>
              <a:spcAft>
                <a:spcPts val="0"/>
              </a:spcAft>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List how honesty should be displayed by teammates.</a:t>
            </a:r>
          </a:p>
          <a:p>
            <a:pPr marL="0" marR="0" algn="just">
              <a:spcBef>
                <a:spcPts val="800"/>
              </a:spcBef>
              <a:spcAft>
                <a:spcPts val="80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Reflection</a:t>
            </a:r>
            <a:r>
              <a:rPr lang="en-US" sz="2400" b="1" cap="small" dirty="0">
                <a:solidFill>
                  <a:srgbClr val="1F3763"/>
                </a:solidFill>
                <a:latin typeface="Calibri Light" panose="020F0302020204030204" pitchFamily="34" charset="0"/>
                <a:ea typeface="Times New Roman" panose="02020603050405020304" pitchFamily="18"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How have you suffered from dishonesty in a team?</a:t>
            </a:r>
          </a:p>
          <a:p>
            <a:pPr marL="0" marR="0" algn="just">
              <a:spcBef>
                <a:spcPts val="0"/>
              </a:spcBef>
              <a:spcAft>
                <a:spcPts val="800"/>
              </a:spcAft>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cs typeface="Times New Roman" panose="02020603050405020304" pitchFamily="18" charset="0"/>
              </a:rPr>
              <a:t>What can you do to keep yourself fully honest?</a:t>
            </a:r>
          </a:p>
          <a:p>
            <a:pPr marL="0" marR="0" algn="just">
              <a:spcBef>
                <a:spcPts val="0"/>
              </a:spcBef>
              <a:spcAft>
                <a:spcPts val="0"/>
              </a:spcAft>
            </a:pPr>
            <a:endParaRPr lang="en-US" sz="16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endParaRPr>
          </a:p>
          <a:p>
            <a:pPr marL="0" marR="0" algn="just">
              <a:spcBef>
                <a:spcPts val="0"/>
              </a:spcBef>
              <a:spcAft>
                <a:spcPts val="0"/>
              </a:spcAft>
            </a:pPr>
            <a:r>
              <a:rPr lang="en-US" sz="16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36 </a:t>
            </a:r>
            <a:r>
              <a:rPr lang="en-US" sz="1600" i="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Whoever can be trusted with very little can be trusted with much; whoever is dishonest with very little will also be dishonest with much. (Luke 16:10)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863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500"/>
                                        <p:tgtEl>
                                          <p:spTgt spid="3">
                                            <p:txEl>
                                              <p:pRg st="7" end="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fade">
                                      <p:cBhvr>
                                        <p:cTn id="20" dur="500"/>
                                        <p:tgtEl>
                                          <p:spTgt spid="3">
                                            <p:txEl>
                                              <p:pRg st="8" end="8"/>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fade">
                                      <p:cBhvr>
                                        <p:cTn id="23" dur="500"/>
                                        <p:tgtEl>
                                          <p:spTgt spid="3">
                                            <p:txEl>
                                              <p:pRg st="9" end="9"/>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animEffect transition="in" filter="fade">
                                      <p:cBhvr>
                                        <p:cTn id="2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2D8F36-9DFE-56A0-0842-6BCCE398C5CD}"/>
              </a:ext>
            </a:extLst>
          </p:cNvPr>
          <p:cNvSpPr txBox="1"/>
          <p:nvPr/>
        </p:nvSpPr>
        <p:spPr>
          <a:xfrm>
            <a:off x="598714" y="543773"/>
            <a:ext cx="10983686" cy="6222216"/>
          </a:xfrm>
          <a:prstGeom prst="rect">
            <a:avLst/>
          </a:prstGeom>
          <a:noFill/>
        </p:spPr>
        <p:txBody>
          <a:bodyPr wrap="square">
            <a:spAutoFit/>
          </a:bodyPr>
          <a:lstStyle/>
          <a:p>
            <a:pPr marL="0" marR="0" algn="just">
              <a:spcBef>
                <a:spcPts val="200"/>
              </a:spcBef>
              <a:spcAft>
                <a:spcPts val="1200"/>
              </a:spcAft>
            </a:pPr>
            <a:r>
              <a:rPr lang="en-US" sz="3200" b="1" dirty="0">
                <a:solidFill>
                  <a:srgbClr val="000000"/>
                </a:solidFill>
                <a:effectLst/>
                <a:latin typeface="Cooper Black" panose="0208090404030B020404" pitchFamily="18" charset="0"/>
                <a:ea typeface="Times New Roman" panose="02020603050405020304" pitchFamily="18" charset="0"/>
                <a:cs typeface="Times New Roman" panose="02020603050405020304" pitchFamily="18" charset="0"/>
              </a:rPr>
              <a:t>Being Kind</a:t>
            </a:r>
          </a:p>
          <a:p>
            <a:pPr marL="0" marR="0" algn="just">
              <a:spcBef>
                <a:spcPts val="6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Context: </a:t>
            </a:r>
            <a:r>
              <a:rPr lang="en-US" sz="2400" dirty="0">
                <a:effectLst/>
                <a:latin typeface="Calibri" panose="020F0502020204030204" pitchFamily="34" charset="0"/>
                <a:ea typeface="Calibri" panose="020F0502020204030204" pitchFamily="34" charset="0"/>
                <a:cs typeface="Times New Roman" panose="02020603050405020304" pitchFamily="18" charset="0"/>
              </a:rPr>
              <a:t>Kindness is being considerate of needs and generously responding with help. </a:t>
            </a:r>
          </a:p>
          <a:p>
            <a:pPr marL="0" marR="0" algn="just">
              <a:spcBef>
                <a:spcPts val="600"/>
              </a:spcBef>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	Kindness can produce happiness and heal wounds in relationships. </a:t>
            </a:r>
          </a:p>
          <a:p>
            <a:pPr marL="0" marR="0" algn="just">
              <a:spcBef>
                <a:spcPts val="600"/>
              </a:spcBef>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	Kindness requires rejecting sarcasm and cruelty and forgiving others.</a:t>
            </a:r>
          </a:p>
          <a:p>
            <a:pPr marL="0" marR="0" algn="just">
              <a:spcBef>
                <a:spcPts val="600"/>
              </a:spcBef>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	Where is kindness needed in your team? What might be sources of unkindness?</a:t>
            </a:r>
          </a:p>
          <a:p>
            <a:pPr marL="0" marR="0" algn="just">
              <a:spcBef>
                <a:spcPts val="1200"/>
              </a:spcBef>
              <a:spcAft>
                <a:spcPts val="800"/>
              </a:spcAft>
            </a:pPr>
            <a:r>
              <a:rPr lang="en-US" sz="2400" b="1" i="1" dirty="0">
                <a:solidFill>
                  <a:srgbClr val="C00000"/>
                </a:solidFill>
                <a:effectLst/>
                <a:latin typeface="Arial" panose="020B0604020202020204" pitchFamily="34" charset="0"/>
                <a:ea typeface="Calibri" panose="020F0502020204030204" pitchFamily="34" charset="0"/>
                <a:cs typeface="Segoe UI" panose="020B0502040204020203" pitchFamily="34" charset="0"/>
              </a:rPr>
              <a:t>PRINCIPLE: Be kind to one another, providing help as needed, and forgiving as necessary to heal any wounds.</a:t>
            </a:r>
            <a:r>
              <a:rPr lang="en-US" sz="2400" b="1" i="1" baseline="30000" dirty="0">
                <a:solidFill>
                  <a:srgbClr val="C00000"/>
                </a:solidFill>
                <a:effectLst/>
                <a:latin typeface="Arial" panose="020B0604020202020204" pitchFamily="34" charset="0"/>
                <a:ea typeface="Calibri" panose="020F0502020204030204" pitchFamily="34" charset="0"/>
                <a:cs typeface="Segoe UI" panose="020B0502040204020203" pitchFamily="34" charset="0"/>
              </a:rPr>
              <a:t>37</a:t>
            </a:r>
          </a:p>
          <a:p>
            <a:pPr marL="0" marR="0" algn="just">
              <a:spcBef>
                <a:spcPts val="12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Discussion: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Discuss where greater kindness could be shown in your team. </a:t>
            </a:r>
          </a:p>
          <a:p>
            <a:pPr marL="0" marR="0" algn="just">
              <a:spcBef>
                <a:spcPts val="600"/>
              </a:spcBef>
              <a:spcAft>
                <a:spcPts val="0"/>
              </a:spcAft>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List acts of kindness that should be practiced in your team. </a:t>
            </a:r>
          </a:p>
          <a:p>
            <a:pPr marL="0" marR="0" algn="just">
              <a:spcBef>
                <a:spcPts val="12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Reflection: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How have you experienced unkindness?</a:t>
            </a:r>
          </a:p>
          <a:p>
            <a:pPr marL="0" marR="0" algn="just">
              <a:spcBef>
                <a:spcPts val="0"/>
              </a:spcBef>
              <a:spcAft>
                <a:spcPts val="800"/>
              </a:spcAft>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	What can you do to be kinder to teammates?</a:t>
            </a:r>
          </a:p>
          <a:p>
            <a:pPr marL="0" marR="0" algn="just">
              <a:spcBef>
                <a:spcPts val="0"/>
              </a:spcBef>
              <a:spcAft>
                <a:spcPts val="0"/>
              </a:spcAft>
            </a:pPr>
            <a:endParaRPr lang="en-US" sz="16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endParaRPr>
          </a:p>
          <a:p>
            <a:pPr marL="0" marR="0" algn="just">
              <a:spcBef>
                <a:spcPts val="0"/>
              </a:spcBef>
              <a:spcAft>
                <a:spcPts val="0"/>
              </a:spcAft>
            </a:pPr>
            <a:endParaRPr lang="en-US" sz="1600" baseline="30000" dirty="0">
              <a:solidFill>
                <a:srgbClr val="000000"/>
              </a:solidFill>
              <a:latin typeface="Arial" panose="020B0604020202020204" pitchFamily="34" charset="0"/>
              <a:ea typeface="Calibri" panose="020F0502020204030204" pitchFamily="34" charset="0"/>
              <a:cs typeface="Segoe UI" panose="020B0502040204020203" pitchFamily="34" charset="0"/>
            </a:endParaRPr>
          </a:p>
          <a:p>
            <a:pPr marL="0" marR="0" algn="just">
              <a:spcBef>
                <a:spcPts val="0"/>
              </a:spcBef>
              <a:spcAft>
                <a:spcPts val="0"/>
              </a:spcAft>
            </a:pPr>
            <a:r>
              <a:rPr lang="en-US" sz="16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37 </a:t>
            </a:r>
            <a:r>
              <a:rPr lang="en-US" sz="1600" i="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Those who are kind benefit themselves, but the cruel bring ruin on themselves. (Proverbs 11:17)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18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500"/>
                                        <p:tgtEl>
                                          <p:spTgt spid="3">
                                            <p:txEl>
                                              <p:pRg st="7" end="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fade">
                                      <p:cBhvr>
                                        <p:cTn id="20" dur="500"/>
                                        <p:tgtEl>
                                          <p:spTgt spid="3">
                                            <p:txEl>
                                              <p:pRg st="8" end="8"/>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fade">
                                      <p:cBhvr>
                                        <p:cTn id="23" dur="500"/>
                                        <p:tgtEl>
                                          <p:spTgt spid="3">
                                            <p:txEl>
                                              <p:pRg st="9" end="9"/>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2" end="12"/>
                                            </p:txEl>
                                          </p:spTgt>
                                        </p:tgtEl>
                                        <p:attrNameLst>
                                          <p:attrName>style.visibility</p:attrName>
                                        </p:attrNameLst>
                                      </p:cBhvr>
                                      <p:to>
                                        <p:strVal val="visible"/>
                                      </p:to>
                                    </p:set>
                                    <p:animEffect transition="in" filter="fade">
                                      <p:cBhvr>
                                        <p:cTn id="28"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D239FBB0-E1D5-4032-1A09-1A7FEE8B8445}"/>
              </a:ext>
            </a:extLst>
          </p:cNvPr>
          <p:cNvSpPr>
            <a:spLocks noChangeArrowheads="1"/>
          </p:cNvSpPr>
          <p:nvPr/>
        </p:nvSpPr>
        <p:spPr bwMode="auto">
          <a:xfrm>
            <a:off x="632178" y="258196"/>
            <a:ext cx="10984089" cy="566304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0000"/>
                </a:solidFill>
                <a:effectLst/>
                <a:latin typeface="Cooper Black" panose="0208090404030B020404" pitchFamily="18" charset="0"/>
                <a:ea typeface="Times New Roman" panose="02020603050405020304" pitchFamily="18" charset="0"/>
                <a:cs typeface="Times New Roman" panose="02020603050405020304" pitchFamily="18" charset="0"/>
              </a:rPr>
              <a:t>M</a:t>
            </a:r>
            <a:r>
              <a:rPr kumimoji="0" lang="en-US" altLang="en-US" sz="3200" b="0" i="0" u="none" strike="noStrike" cap="none" normalizeH="0" baseline="0" dirty="0" bmk="">
                <a:ln>
                  <a:noFill/>
                </a:ln>
                <a:solidFill>
                  <a:srgbClr val="000000"/>
                </a:solidFill>
                <a:effectLst/>
                <a:latin typeface="Cooper Black" panose="0208090404030B020404" pitchFamily="18" charset="0"/>
                <a:ea typeface="Times New Roman" panose="02020603050405020304" pitchFamily="18" charset="0"/>
                <a:cs typeface="Times New Roman" panose="02020603050405020304" pitchFamily="18" charset="0"/>
              </a:rPr>
              <a:t>aking Team Decisions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bmk="">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small" normalizeH="0" dirty="0" bmk="">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Context:  </a:t>
            </a:r>
            <a:r>
              <a:rPr kumimoji="0" lang="en-US" altLang="en-US" sz="24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times, decisions must be made that affect others. </a:t>
            </a:r>
          </a:p>
          <a:p>
            <a:pPr marL="0" marR="0" lvl="0" indent="0" algn="l" defTabSz="914400" rtl="0" eaLnBrk="0" fontAlgn="base" latinLnBrk="0" hangingPunct="0">
              <a:lnSpc>
                <a:spcPct val="100000"/>
              </a:lnSpc>
              <a:spcBef>
                <a:spcPct val="0"/>
              </a:spcBef>
              <a:spcAft>
                <a:spcPct val="0"/>
              </a:spcAft>
              <a:buClrTx/>
              <a:buSzTx/>
              <a:buFontTx/>
              <a:buNone/>
              <a:tabLst>
                <a:tab pos="463550" algn="l"/>
              </a:tabLst>
            </a:pPr>
            <a:r>
              <a:rPr lang="en-US" altLang="en-US" sz="2400" dirty="0" bmk="">
                <a:latin typeface="Calibri" panose="020F0502020204030204" pitchFamily="34" charset="0"/>
                <a:ea typeface="Calibri" panose="020F0502020204030204" pitchFamily="34" charset="0"/>
                <a:cs typeface="Times New Roman" panose="02020603050405020304" pitchFamily="18" charset="0"/>
              </a:rPr>
              <a:t>	P</a:t>
            </a:r>
            <a:r>
              <a:rPr kumimoji="0" lang="en-US" altLang="en-US" sz="24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eople affected by decisions should be included in decision making. </a:t>
            </a:r>
          </a:p>
          <a:p>
            <a:pPr marL="0" marR="0" lvl="0" indent="0" algn="l" defTabSz="914400" rtl="0" eaLnBrk="0" fontAlgn="base" latinLnBrk="0" hangingPunct="0">
              <a:lnSpc>
                <a:spcPct val="100000"/>
              </a:lnSpc>
              <a:spcBef>
                <a:spcPct val="0"/>
              </a:spcBef>
              <a:spcAft>
                <a:spcPct val="0"/>
              </a:spcAft>
              <a:buClrTx/>
              <a:buSzTx/>
              <a:buFontTx/>
              <a:buNone/>
              <a:tabLst>
                <a:tab pos="463550" algn="l"/>
              </a:tabLst>
            </a:pPr>
            <a:r>
              <a:rPr lang="en-US" altLang="en-US" sz="2400" dirty="0" bmk="">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Excluding them produces low buy-in and weakens teamwork.</a:t>
            </a:r>
            <a:endParaRPr kumimoji="0" lang="en-US" altLang="en-US" sz="24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63550" algn="l"/>
              </a:tabLst>
            </a:pPr>
            <a:r>
              <a:rPr lang="en-US" altLang="en-US" sz="2400" dirty="0" bmk="">
                <a:latin typeface="Calibri" panose="020F0502020204030204" pitchFamily="34" charset="0"/>
                <a:ea typeface="Calibri" panose="020F0502020204030204" pitchFamily="34" charset="0"/>
                <a:cs typeface="Times New Roman" panose="02020603050405020304" pitchFamily="18" charset="0"/>
              </a:rPr>
              <a:t>	W</a:t>
            </a:r>
            <a:r>
              <a:rPr kumimoji="0" lang="en-US" altLang="en-US" sz="24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here joint decisions are required in your team, how should they be made?</a:t>
            </a:r>
            <a:endParaRPr kumimoji="0" lang="en-US" altLang="en-US" sz="24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ts val="1200"/>
              </a:spcBef>
              <a:spcAft>
                <a:spcPts val="1200"/>
              </a:spcAft>
              <a:buClrTx/>
              <a:buSzTx/>
              <a:buFontTx/>
              <a:buNone/>
              <a:tabLst/>
            </a:pPr>
            <a:r>
              <a:rPr kumimoji="0" lang="en-US" altLang="en-US" sz="2400" b="1" i="1" u="none" strike="noStrike" cap="none" normalizeH="0" baseline="0" dirty="0" bmk="">
                <a:ln>
                  <a:noFill/>
                </a:ln>
                <a:solidFill>
                  <a:srgbClr val="C00000"/>
                </a:solidFill>
                <a:effectLst/>
                <a:latin typeface="Arial" panose="020B0604020202020204" pitchFamily="34" charset="0"/>
                <a:ea typeface="Calibri" panose="020F0502020204030204" pitchFamily="34" charset="0"/>
                <a:cs typeface="Arial" panose="020B0604020202020204" pitchFamily="34" charset="0"/>
              </a:rPr>
              <a:t>PRINCIPLE: Make team decisions after obtaining sound input, so you do not suffer from unwise decisions.</a:t>
            </a:r>
            <a:r>
              <a:rPr kumimoji="0" lang="en-US" altLang="en-US" sz="2400" b="1" i="1" u="none" strike="noStrike" cap="none" normalizeH="0" baseline="30000" dirty="0" bmk="">
                <a:ln>
                  <a:noFill/>
                </a:ln>
                <a:solidFill>
                  <a:srgbClr val="C00000"/>
                </a:solidFill>
                <a:effectLst/>
                <a:latin typeface="Arial" panose="020B0604020202020204" pitchFamily="34" charset="0"/>
                <a:ea typeface="Calibri" panose="020F0502020204030204" pitchFamily="34" charset="0"/>
                <a:cs typeface="Arial" panose="020B0604020202020204" pitchFamily="34" charset="0"/>
              </a:rPr>
              <a:t>38</a:t>
            </a:r>
            <a:endParaRPr kumimoji="0" lang="en-US" altLang="en-US" sz="2400" b="1" i="0" u="none" strike="noStrike" cap="none" normalizeH="0" baseline="30000" dirty="0">
              <a:ln>
                <a:noFill/>
              </a:ln>
              <a:solidFill>
                <a:srgbClr val="C00000"/>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altLang="en-US" sz="2400" b="1" i="0" u="none" strike="noStrike" cap="small" normalizeH="0" dirty="0">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Discussion:  </a:t>
            </a: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Discuss team decisions your team will face and how to make them. </a:t>
            </a:r>
          </a:p>
          <a:p>
            <a:pPr marL="0" marR="0" lvl="0" indent="0" algn="l" defTabSz="914400" rtl="0" eaLnBrk="0" fontAlgn="base" latinLnBrk="0" hangingPunct="0">
              <a:lnSpc>
                <a:spcPct val="100000"/>
              </a:lnSpc>
              <a:spcBef>
                <a:spcPct val="0"/>
              </a:spcBef>
              <a:spcAft>
                <a:spcPct val="0"/>
              </a:spcAft>
              <a:buClrTx/>
              <a:buSzTx/>
              <a:buFontTx/>
              <a:buNone/>
              <a:tabLst>
                <a:tab pos="463550" algn="l"/>
              </a:tabLst>
            </a:pP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Define a decision process for major team decisions.</a:t>
            </a:r>
            <a:endParaRPr kumimoji="0" lang="en-US" altLang="en-US" sz="2400" b="1" i="0" u="none" strike="noStrike" cap="none" normalizeH="0" baseline="0" dirty="0">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ts val="1200"/>
              </a:spcBef>
              <a:spcAft>
                <a:spcPct val="0"/>
              </a:spcAft>
              <a:buClrTx/>
              <a:buSzTx/>
              <a:buFontTx/>
              <a:buNone/>
              <a:tabLst/>
            </a:pPr>
            <a:r>
              <a:rPr kumimoji="0" lang="en-US" altLang="en-US" sz="2400" b="1" i="0" u="none" strike="noStrike" cap="small" normalizeH="0" dirty="0">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Reflection:  </a:t>
            </a: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concerns you about making joint decisions?</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63550" algn="l"/>
              </a:tabLst>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What can you do to help make good joint decisions?</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3F96A7B1-E260-478E-2320-3DAA6266E5EC}"/>
              </a:ext>
            </a:extLst>
          </p:cNvPr>
          <p:cNvSpPr>
            <a:spLocks noChangeArrowheads="1"/>
          </p:cNvSpPr>
          <p:nvPr/>
        </p:nvSpPr>
        <p:spPr bwMode="auto">
          <a:xfrm>
            <a:off x="630435" y="5946604"/>
            <a:ext cx="1098408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1600" baseline="30000" dirty="0">
                <a:latin typeface="Calibri" panose="020F0502020204030204" pitchFamily="34" charset="0"/>
                <a:ea typeface="Calibri" panose="020F0502020204030204" pitchFamily="34" charset="0"/>
                <a:cs typeface="Times New Roman" panose="02020603050405020304" pitchFamily="18" charset="0"/>
              </a:rPr>
              <a:t>38 </a:t>
            </a:r>
            <a:r>
              <a:rPr kumimoji="0" lang="en-US" altLang="en-US" sz="16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Segoe UI" panose="020B0502040204020203" pitchFamily="34" charset="0"/>
              </a:rPr>
              <a:t>They rejected my advice and spurned my rebuke, so they will eat fruit of their ways and fruit of their schemes. (Proverbs 1:30-31a)</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641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500"/>
                                        <p:tgtEl>
                                          <p:spTgt spid="3">
                                            <p:txEl>
                                              <p:pRg st="8" end="8"/>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animEffect transition="in" filter="fade">
                                      <p:cBhvr>
                                        <p:cTn id="20" dur="500"/>
                                        <p:tgtEl>
                                          <p:spTgt spid="3">
                                            <p:txEl>
                                              <p:pRg st="9" end="9"/>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Effect transition="in" filter="fade">
                                      <p:cBhvr>
                                        <p:cTn id="23" dur="500"/>
                                        <p:tgtEl>
                                          <p:spTgt spid="3">
                                            <p:txEl>
                                              <p:pRg st="10" end="1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2ABC63-F475-97A3-BD98-ACFC406EB150}"/>
              </a:ext>
            </a:extLst>
          </p:cNvPr>
          <p:cNvSpPr txBox="1"/>
          <p:nvPr/>
        </p:nvSpPr>
        <p:spPr>
          <a:xfrm>
            <a:off x="587829" y="529903"/>
            <a:ext cx="10983685" cy="6335068"/>
          </a:xfrm>
          <a:prstGeom prst="rect">
            <a:avLst/>
          </a:prstGeom>
          <a:noFill/>
        </p:spPr>
        <p:txBody>
          <a:bodyPr wrap="square">
            <a:spAutoFit/>
          </a:bodyPr>
          <a:lstStyle/>
          <a:p>
            <a:pPr marL="0" marR="0" algn="just">
              <a:spcBef>
                <a:spcPts val="200"/>
              </a:spcBef>
              <a:spcAft>
                <a:spcPts val="1200"/>
              </a:spcAft>
            </a:pPr>
            <a:r>
              <a:rPr lang="en-US" sz="3200" b="1" dirty="0">
                <a:effectLst/>
                <a:latin typeface="Cooper Black" panose="0208090404030B020404" pitchFamily="18" charset="0"/>
                <a:ea typeface="Times New Roman" panose="02020603050405020304" pitchFamily="18" charset="0"/>
                <a:cs typeface="Times New Roman" panose="02020603050405020304" pitchFamily="18" charset="0"/>
              </a:rPr>
              <a:t>Unselfish Love</a:t>
            </a:r>
          </a:p>
          <a:p>
            <a:pPr marL="0" marR="0" algn="just">
              <a:spcBef>
                <a:spcPts val="12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Context: </a:t>
            </a:r>
            <a:r>
              <a:rPr lang="en-US" sz="2400" dirty="0">
                <a:effectLst/>
                <a:latin typeface="Calibri" panose="020F0502020204030204" pitchFamily="34" charset="0"/>
                <a:ea typeface="Calibri" panose="020F0502020204030204" pitchFamily="34" charset="0"/>
                <a:cs typeface="Times New Roman" panose="02020603050405020304" pitchFamily="18" charset="0"/>
              </a:rPr>
              <a:t>God is love and we are commanded to love. </a:t>
            </a:r>
          </a:p>
          <a:p>
            <a:pPr marL="347663" marR="160020" algn="just">
              <a:spcBef>
                <a:spcPts val="0"/>
              </a:spcBef>
              <a:spcAft>
                <a:spcPts val="800"/>
              </a:spcAft>
            </a:pPr>
            <a:r>
              <a:rPr lang="en-US" sz="24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Love is patient, love is kind. It does not envy, it does not boast, it is not proud. It does not dishonor others, it is not self-seeking, it is not easily angered, it keeps no record of wrongs. Love does not delight in evil but rejoices with the truth. It always protects, always trusts, always hopes, always perseveres.</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 Corinthians 13: 4-7)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pPr>
            <a:r>
              <a:rPr lang="en-US" sz="2400" b="1" i="1" dirty="0">
                <a:solidFill>
                  <a:srgbClr val="C00000"/>
                </a:solidFill>
                <a:effectLst/>
                <a:latin typeface="Arial" panose="020B0604020202020204" pitchFamily="34" charset="0"/>
                <a:ea typeface="Calibri" panose="020F0502020204030204" pitchFamily="34" charset="0"/>
                <a:cs typeface="Segoe UI" panose="020B0502040204020203" pitchFamily="34" charset="0"/>
              </a:rPr>
              <a:t>PRINCIPLE: Treat others as you would like them to treat you: love them and do not hold grudges.</a:t>
            </a:r>
            <a:r>
              <a:rPr lang="en-US" sz="2400" b="1" i="1" baseline="30000" dirty="0">
                <a:solidFill>
                  <a:srgbClr val="C00000"/>
                </a:solidFill>
                <a:effectLst/>
                <a:latin typeface="Arial" panose="020B0604020202020204" pitchFamily="34" charset="0"/>
                <a:ea typeface="Calibri" panose="020F0502020204030204" pitchFamily="34" charset="0"/>
                <a:cs typeface="Segoe UI" panose="020B0502040204020203" pitchFamily="34" charset="0"/>
              </a:rPr>
              <a:t>3</a:t>
            </a:r>
          </a:p>
          <a:p>
            <a:pPr marL="0" marR="0" algn="just">
              <a:spcBef>
                <a:spcPts val="12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Discussion: </a:t>
            </a:r>
            <a:r>
              <a:rPr lang="en-US" sz="2400" dirty="0">
                <a:latin typeface="Calibri" panose="020F0502020204030204" pitchFamily="34" charset="0"/>
                <a:cs typeface="Times New Roman" panose="02020603050405020304" pitchFamily="18" charset="0"/>
              </a:rPr>
              <a:t>Discuss attributes </a:t>
            </a:r>
            <a:r>
              <a:rPr lang="en-US" sz="2400" dirty="0">
                <a:effectLst/>
                <a:latin typeface="Calibri" panose="020F0502020204030204" pitchFamily="34" charset="0"/>
                <a:ea typeface="Calibri" panose="020F0502020204030204" pitchFamily="34" charset="0"/>
                <a:cs typeface="Times New Roman" panose="02020603050405020304" pitchFamily="18" charset="0"/>
              </a:rPr>
              <a:t>of love that should be seen in your team. </a:t>
            </a:r>
          </a:p>
          <a:p>
            <a:pPr marL="0" marR="0" algn="just">
              <a:spcBef>
                <a:spcPts val="600"/>
              </a:spcBef>
              <a:spcAft>
                <a:spcPts val="0"/>
              </a:spcAft>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List specific actions that will demonstrate unselfish love.</a:t>
            </a:r>
          </a:p>
          <a:p>
            <a:pPr marL="0" marR="0" algn="just">
              <a:spcBef>
                <a:spcPts val="12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Reflection:</a:t>
            </a:r>
            <a:r>
              <a:rPr lang="en-US" sz="2400" b="1" cap="small" dirty="0">
                <a:solidFill>
                  <a:srgbClr val="1F3763"/>
                </a:solidFill>
                <a:latin typeface="Calibri Light" panose="020F0302020204030204" pitchFamily="34" charset="0"/>
                <a:ea typeface="Times New Roman" panose="02020603050405020304" pitchFamily="18"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Which of these actions do you hope to see demonstrated toward you?</a:t>
            </a:r>
          </a:p>
          <a:p>
            <a:pPr marL="0" marR="0" algn="just">
              <a:spcBef>
                <a:spcPts val="0"/>
              </a:spcBef>
              <a:spcAft>
                <a:spcPts val="800"/>
              </a:spcAft>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	Which actions do you need to work on in your team relations?</a:t>
            </a:r>
          </a:p>
          <a:p>
            <a:pPr marL="0" marR="0" algn="just">
              <a:spcBef>
                <a:spcPts val="0"/>
              </a:spcBef>
              <a:spcAft>
                <a:spcPts val="800"/>
              </a:spcAft>
            </a:pP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pPr>
            <a:r>
              <a:rPr lang="en-US" sz="160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3 </a:t>
            </a:r>
            <a:r>
              <a:rPr lang="en-US" sz="160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Do not seek revenge or bear a grudge against anyone among your people, but love your neighbor as yourself. I am the Lord. (Leviticus 19:18)</a:t>
            </a:r>
          </a:p>
        </p:txBody>
      </p:sp>
    </p:spTree>
    <p:extLst>
      <p:ext uri="{BB962C8B-B14F-4D97-AF65-F5344CB8AC3E}">
        <p14:creationId xmlns:p14="http://schemas.microsoft.com/office/powerpoint/2010/main" val="73250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79891B-C73A-8070-0BCC-3B7960781732}"/>
              </a:ext>
            </a:extLst>
          </p:cNvPr>
          <p:cNvSpPr txBox="1"/>
          <p:nvPr/>
        </p:nvSpPr>
        <p:spPr>
          <a:xfrm>
            <a:off x="632179" y="536671"/>
            <a:ext cx="10938932" cy="6406882"/>
          </a:xfrm>
          <a:prstGeom prst="rect">
            <a:avLst/>
          </a:prstGeom>
          <a:noFill/>
        </p:spPr>
        <p:txBody>
          <a:bodyPr wrap="square">
            <a:spAutoFit/>
          </a:bodyPr>
          <a:lstStyle/>
          <a:p>
            <a:pPr marL="0" marR="0" algn="just">
              <a:spcBef>
                <a:spcPts val="200"/>
              </a:spcBef>
              <a:spcAft>
                <a:spcPts val="1200"/>
              </a:spcAft>
            </a:pPr>
            <a:r>
              <a:rPr lang="en-US" sz="3200" b="1" dirty="0">
                <a:solidFill>
                  <a:srgbClr val="000000"/>
                </a:solidFill>
                <a:effectLst/>
                <a:latin typeface="Cooper Black" panose="0208090404030B020404" pitchFamily="18" charset="0"/>
                <a:ea typeface="Times New Roman" panose="02020603050405020304" pitchFamily="18" charset="0"/>
                <a:cs typeface="Times New Roman" panose="02020603050405020304" pitchFamily="18" charset="0"/>
              </a:rPr>
              <a:t>Resolving Disputes</a:t>
            </a:r>
          </a:p>
          <a:p>
            <a:pPr marL="0" marR="0" algn="just">
              <a:spcBef>
                <a:spcPts val="6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Context:  </a:t>
            </a:r>
            <a:r>
              <a:rPr lang="en-US" sz="2400" dirty="0">
                <a:effectLst/>
                <a:latin typeface="Calibri" panose="020F0502020204030204" pitchFamily="34" charset="0"/>
                <a:ea typeface="Calibri" panose="020F0502020204030204" pitchFamily="34" charset="0"/>
                <a:cs typeface="Times New Roman" panose="02020603050405020304" pitchFamily="18" charset="0"/>
              </a:rPr>
              <a:t>Disputes will arise between team members. </a:t>
            </a:r>
          </a:p>
          <a:p>
            <a:pPr marL="0" marR="0" algn="just">
              <a:spcBef>
                <a:spcPts val="200"/>
              </a:spcBef>
              <a:tabLst>
                <a:tab pos="46355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Ideally, a simple discussion between disputants will fix the problem. </a:t>
            </a:r>
          </a:p>
          <a:p>
            <a:pPr marL="0" marR="0" algn="just">
              <a:spcBef>
                <a:spcPts val="200"/>
              </a:spcBef>
              <a:tabLst>
                <a:tab pos="46355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If not, seek additional unbiased input to find resolution</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to develop harmony.</a:t>
            </a:r>
          </a:p>
          <a:p>
            <a:pPr marL="0" marR="0" algn="just">
              <a:spcBef>
                <a:spcPts val="200"/>
              </a:spcBef>
              <a:tabLst>
                <a:tab pos="46355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	Have you had disputes with team members? How were these handled?</a:t>
            </a:r>
          </a:p>
          <a:p>
            <a:pPr marL="0" marR="0" algn="just">
              <a:spcBef>
                <a:spcPts val="1200"/>
              </a:spcBef>
              <a:spcAft>
                <a:spcPts val="600"/>
              </a:spcAft>
            </a:pPr>
            <a:r>
              <a:rPr lang="en-US" sz="2400" b="1" i="1" dirty="0">
                <a:solidFill>
                  <a:srgbClr val="C00000"/>
                </a:solidFill>
                <a:effectLst/>
                <a:latin typeface="Arial" panose="020B0604020202020204" pitchFamily="34" charset="0"/>
                <a:ea typeface="Calibri" panose="020F0502020204030204" pitchFamily="34" charset="0"/>
                <a:cs typeface="Segoe UI" panose="020B0502040204020203" pitchFamily="34" charset="0"/>
              </a:rPr>
              <a:t>PRINCIPLE: To resolve a dispute, first graciously pursue peace one-on-one, then ask for unbiased help to achieve harmony.</a:t>
            </a:r>
            <a:r>
              <a:rPr lang="en-US" sz="2400" b="1" i="1" baseline="30000" dirty="0">
                <a:solidFill>
                  <a:srgbClr val="C00000"/>
                </a:solidFill>
                <a:effectLst/>
                <a:latin typeface="Arial" panose="020B0604020202020204" pitchFamily="34" charset="0"/>
                <a:ea typeface="Calibri" panose="020F0502020204030204" pitchFamily="34" charset="0"/>
                <a:cs typeface="Segoe UI" panose="020B0502040204020203" pitchFamily="34" charset="0"/>
              </a:rPr>
              <a:t>39</a:t>
            </a:r>
          </a:p>
          <a:p>
            <a:pPr marL="0" marR="0" algn="just">
              <a:spcBef>
                <a:spcPts val="6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Discussion: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Discuss types of disputes that might occur in your team. </a:t>
            </a:r>
          </a:p>
          <a:p>
            <a:pPr marL="0" marR="0" algn="just">
              <a:spcBef>
                <a:spcPts val="400"/>
              </a:spcBef>
              <a:spcAft>
                <a:spcPts val="0"/>
              </a:spcAft>
              <a:tabLst>
                <a:tab pos="46355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	I</a:t>
            </a:r>
            <a:r>
              <a:rPr lang="en-US" sz="2400" dirty="0">
                <a:effectLst/>
                <a:latin typeface="Calibri" panose="020F0502020204030204" pitchFamily="34" charset="0"/>
                <a:ea typeface="Calibri" panose="020F0502020204030204" pitchFamily="34" charset="0"/>
                <a:cs typeface="Times New Roman" panose="02020603050405020304" pitchFamily="18" charset="0"/>
              </a:rPr>
              <a:t>dentify steps to use for finding a resolution to each type of dispute.</a:t>
            </a:r>
          </a:p>
          <a:p>
            <a:pPr marL="0" marR="0" algn="just">
              <a:spcBef>
                <a:spcPts val="6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Reflection: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What concerns you about resolving disputes?</a:t>
            </a:r>
          </a:p>
          <a:p>
            <a:pPr marL="0" marR="0" algn="just">
              <a:spcBef>
                <a:spcPts val="400"/>
              </a:spcBef>
              <a:spcAft>
                <a:spcPts val="800"/>
              </a:spcAft>
              <a:tabLst>
                <a:tab pos="46355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	What can you do to overcome this concern?</a:t>
            </a:r>
          </a:p>
          <a:p>
            <a:pPr marL="0" marR="0" algn="just">
              <a:spcBef>
                <a:spcPts val="0"/>
              </a:spcBef>
              <a:spcAft>
                <a:spcPts val="800"/>
              </a:spcAft>
            </a:pPr>
            <a:endParaRPr lang="en-US" sz="1800" baseline="300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p>
            <a:pPr marL="0" marR="0" algn="just">
              <a:spcBef>
                <a:spcPts val="0"/>
              </a:spcBef>
              <a:spcAft>
                <a:spcPts val="800"/>
              </a:spcAft>
            </a:pPr>
            <a:r>
              <a:rPr lang="en-US" sz="1600" baseline="300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39 </a:t>
            </a:r>
            <a:r>
              <a:rPr lang="en-US" sz="16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If one sins, go and point out their fault, just between the two of you. If they listen, you have won them over.</a:t>
            </a:r>
            <a:r>
              <a:rPr lang="en-US" sz="160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 </a:t>
            </a:r>
            <a:r>
              <a:rPr lang="en-US" sz="16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But if they will not listen, take one or two others along, so that ‘every matter may be established by the testimony of two or three witnesses.’</a:t>
            </a:r>
            <a:r>
              <a:rPr lang="en-US" sz="160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 (Matthew 18:15-16)</a:t>
            </a:r>
          </a:p>
        </p:txBody>
      </p:sp>
    </p:spTree>
    <p:extLst>
      <p:ext uri="{BB962C8B-B14F-4D97-AF65-F5344CB8AC3E}">
        <p14:creationId xmlns:p14="http://schemas.microsoft.com/office/powerpoint/2010/main" val="370903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500"/>
                                        <p:tgtEl>
                                          <p:spTgt spid="3">
                                            <p:txEl>
                                              <p:pRg st="7" end="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fade">
                                      <p:cBhvr>
                                        <p:cTn id="20" dur="500"/>
                                        <p:tgtEl>
                                          <p:spTgt spid="3">
                                            <p:txEl>
                                              <p:pRg st="8" end="8"/>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fade">
                                      <p:cBhvr>
                                        <p:cTn id="23" dur="500"/>
                                        <p:tgtEl>
                                          <p:spTgt spid="3">
                                            <p:txEl>
                                              <p:pRg st="9" end="9"/>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animEffect transition="in" filter="fade">
                                      <p:cBhvr>
                                        <p:cTn id="2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4F4B31-59CA-46B0-17E9-40D12644B4AF}"/>
              </a:ext>
            </a:extLst>
          </p:cNvPr>
          <p:cNvSpPr txBox="1"/>
          <p:nvPr/>
        </p:nvSpPr>
        <p:spPr>
          <a:xfrm>
            <a:off x="620485" y="701249"/>
            <a:ext cx="10940143" cy="5775940"/>
          </a:xfrm>
          <a:prstGeom prst="rect">
            <a:avLst/>
          </a:prstGeom>
          <a:noFill/>
        </p:spPr>
        <p:txBody>
          <a:bodyPr wrap="square">
            <a:spAutoFit/>
          </a:bodyPr>
          <a:lstStyle/>
          <a:p>
            <a:pPr marL="0" marR="0" algn="ctr">
              <a:spcBef>
                <a:spcPts val="1200"/>
              </a:spcBef>
              <a:spcAft>
                <a:spcPts val="0"/>
              </a:spcAft>
            </a:pPr>
            <a:r>
              <a:rPr lang="en-US" sz="3600" b="1" kern="0" dirty="0">
                <a:solidFill>
                  <a:srgbClr val="C00000"/>
                </a:solidFill>
                <a:effectLst/>
                <a:latin typeface="Cooper Black" panose="0208090404030B020404" pitchFamily="18" charset="0"/>
                <a:ea typeface="Times New Roman" panose="02020603050405020304" pitchFamily="18" charset="0"/>
                <a:cs typeface="Times New Roman" panose="02020603050405020304" pitchFamily="18" charset="0"/>
              </a:rPr>
              <a:t>LEARNING ASSESSMENT</a:t>
            </a:r>
          </a:p>
          <a:p>
            <a:pPr marL="0" marR="0" algn="just">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914400" marR="914400" algn="ctr">
              <a:spcBef>
                <a:spcPts val="1200"/>
              </a:spcBef>
              <a:spcAft>
                <a:spcPts val="800"/>
              </a:spcAft>
            </a:pPr>
            <a:r>
              <a:rPr lang="en-US" sz="2400" dirty="0">
                <a:effectLst/>
                <a:latin typeface="Chief Blueprint" panose="020B0500000000000000" pitchFamily="34" charset="0"/>
                <a:ea typeface="Calibri" panose="020F0502020204030204" pitchFamily="34" charset="0"/>
                <a:cs typeface="Times New Roman" panose="02020603050405020304" pitchFamily="18" charset="0"/>
              </a:rPr>
              <a:t>Formative assessments are used to review achievement for the purpose of improving learning. Identifying strengths can lead to celebration. Identifying weaknesses can point out where attention is required to become proficient.</a:t>
            </a:r>
          </a:p>
          <a:p>
            <a:pPr marL="914400" marR="914400" algn="ctr">
              <a:spcBef>
                <a:spcPts val="1200"/>
              </a:spcBef>
              <a:spcAft>
                <a:spcPts val="800"/>
              </a:spcAft>
            </a:pPr>
            <a:r>
              <a:rPr lang="en-US" sz="2400" dirty="0">
                <a:effectLst/>
                <a:latin typeface="Chief Blueprint" panose="020B0500000000000000" pitchFamily="34" charset="0"/>
                <a:ea typeface="Calibri" panose="020F0502020204030204" pitchFamily="34" charset="0"/>
                <a:cs typeface="Times New Roman" panose="02020603050405020304" pitchFamily="18" charset="0"/>
              </a:rPr>
              <a:t>This section provides assessments for use at the start, middle, and end of a team’s season.</a:t>
            </a:r>
          </a:p>
          <a:p>
            <a:pPr marL="0" marR="0" algn="ctr">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spcBef>
                <a:spcPts val="0"/>
              </a:spcBef>
              <a:spcAft>
                <a:spcPts val="800"/>
              </a:spcAft>
            </a:pPr>
            <a:r>
              <a:rPr lang="en-US" sz="2000" b="1" i="1" dirty="0">
                <a:solidFill>
                  <a:srgbClr val="C00000"/>
                </a:solidFill>
                <a:effectLst/>
                <a:latin typeface="Arial" panose="020B0604020202020204" pitchFamily="34" charset="0"/>
                <a:ea typeface="Calibri" panose="020F0502020204030204" pitchFamily="34" charset="0"/>
                <a:cs typeface="Segoe UI" panose="020B0502040204020203" pitchFamily="34" charset="0"/>
              </a:rPr>
              <a:t>PRINCIPLE: Take learning assessment seriously. It provides you feedback that can benefit you greatly.</a:t>
            </a:r>
            <a:r>
              <a:rPr lang="en-US" sz="2000" b="1" i="1" baseline="30000" dirty="0">
                <a:solidFill>
                  <a:srgbClr val="C00000"/>
                </a:solidFill>
                <a:effectLst/>
                <a:latin typeface="Arial" panose="020B0604020202020204" pitchFamily="34" charset="0"/>
                <a:ea typeface="Calibri" panose="020F0502020204030204" pitchFamily="34" charset="0"/>
                <a:cs typeface="Segoe UI" panose="020B0502040204020203" pitchFamily="34" charset="0"/>
              </a:rPr>
              <a:t>40</a:t>
            </a:r>
          </a:p>
          <a:p>
            <a:pPr marL="0" marR="0" algn="just">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spcBef>
                <a:spcPts val="0"/>
              </a:spcBef>
              <a:spcAft>
                <a:spcPts val="0"/>
              </a:spcAft>
            </a:pPr>
            <a:r>
              <a:rPr lang="en-US" sz="16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40 </a:t>
            </a:r>
            <a:r>
              <a:rPr lang="en-US" sz="1600" i="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I applied my heart to what I observed and learned a lesson from what I saw. (Proverbs 24:32)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C3D75D40-02BF-CEF3-6A95-2A5626DCFF3F}"/>
              </a:ext>
            </a:extLst>
          </p:cNvPr>
          <p:cNvCxnSpPr/>
          <p:nvPr/>
        </p:nvCxnSpPr>
        <p:spPr>
          <a:xfrm>
            <a:off x="500743" y="1317175"/>
            <a:ext cx="1110342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462C8DF-D494-118C-3C4C-64F2D785483C}"/>
              </a:ext>
            </a:extLst>
          </p:cNvPr>
          <p:cNvCxnSpPr/>
          <p:nvPr/>
        </p:nvCxnSpPr>
        <p:spPr>
          <a:xfrm>
            <a:off x="500742" y="696660"/>
            <a:ext cx="1110342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87816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FBD7F64-E0B1-96F3-B22D-EC20D48820C4}"/>
              </a:ext>
            </a:extLst>
          </p:cNvPr>
          <p:cNvGraphicFramePr>
            <a:graphicFrameLocks noGrp="1"/>
          </p:cNvGraphicFramePr>
          <p:nvPr>
            <p:extLst>
              <p:ext uri="{D42A27DB-BD31-4B8C-83A1-F6EECF244321}">
                <p14:modId xmlns:p14="http://schemas.microsoft.com/office/powerpoint/2010/main" val="2431931108"/>
              </p:ext>
            </p:extLst>
          </p:nvPr>
        </p:nvGraphicFramePr>
        <p:xfrm>
          <a:off x="609600" y="2317843"/>
          <a:ext cx="10972800" cy="3182591"/>
        </p:xfrm>
        <a:graphic>
          <a:graphicData uri="http://schemas.openxmlformats.org/drawingml/2006/table">
            <a:tbl>
              <a:tblPr firstRow="1" firstCol="1" bandRow="1">
                <a:tableStyleId>{5C22544A-7EE6-4342-B048-85BDC9FD1C3A}</a:tableStyleId>
              </a:tblPr>
              <a:tblGrid>
                <a:gridCol w="3810000">
                  <a:extLst>
                    <a:ext uri="{9D8B030D-6E8A-4147-A177-3AD203B41FA5}">
                      <a16:colId xmlns:a16="http://schemas.microsoft.com/office/drawing/2014/main" val="1581933840"/>
                    </a:ext>
                  </a:extLst>
                </a:gridCol>
                <a:gridCol w="348343">
                  <a:extLst>
                    <a:ext uri="{9D8B030D-6E8A-4147-A177-3AD203B41FA5}">
                      <a16:colId xmlns:a16="http://schemas.microsoft.com/office/drawing/2014/main" val="3389385797"/>
                    </a:ext>
                  </a:extLst>
                </a:gridCol>
                <a:gridCol w="337457">
                  <a:extLst>
                    <a:ext uri="{9D8B030D-6E8A-4147-A177-3AD203B41FA5}">
                      <a16:colId xmlns:a16="http://schemas.microsoft.com/office/drawing/2014/main" val="689634651"/>
                    </a:ext>
                  </a:extLst>
                </a:gridCol>
                <a:gridCol w="315686">
                  <a:extLst>
                    <a:ext uri="{9D8B030D-6E8A-4147-A177-3AD203B41FA5}">
                      <a16:colId xmlns:a16="http://schemas.microsoft.com/office/drawing/2014/main" val="3530823317"/>
                    </a:ext>
                  </a:extLst>
                </a:gridCol>
                <a:gridCol w="326571">
                  <a:extLst>
                    <a:ext uri="{9D8B030D-6E8A-4147-A177-3AD203B41FA5}">
                      <a16:colId xmlns:a16="http://schemas.microsoft.com/office/drawing/2014/main" val="4162481070"/>
                    </a:ext>
                  </a:extLst>
                </a:gridCol>
                <a:gridCol w="348343">
                  <a:extLst>
                    <a:ext uri="{9D8B030D-6E8A-4147-A177-3AD203B41FA5}">
                      <a16:colId xmlns:a16="http://schemas.microsoft.com/office/drawing/2014/main" val="3440580520"/>
                    </a:ext>
                  </a:extLst>
                </a:gridCol>
                <a:gridCol w="3689140">
                  <a:extLst>
                    <a:ext uri="{9D8B030D-6E8A-4147-A177-3AD203B41FA5}">
                      <a16:colId xmlns:a16="http://schemas.microsoft.com/office/drawing/2014/main" val="2427046506"/>
                    </a:ext>
                  </a:extLst>
                </a:gridCol>
                <a:gridCol w="359452">
                  <a:extLst>
                    <a:ext uri="{9D8B030D-6E8A-4147-A177-3AD203B41FA5}">
                      <a16:colId xmlns:a16="http://schemas.microsoft.com/office/drawing/2014/main" val="213546588"/>
                    </a:ext>
                  </a:extLst>
                </a:gridCol>
                <a:gridCol w="359452">
                  <a:extLst>
                    <a:ext uri="{9D8B030D-6E8A-4147-A177-3AD203B41FA5}">
                      <a16:colId xmlns:a16="http://schemas.microsoft.com/office/drawing/2014/main" val="524326512"/>
                    </a:ext>
                  </a:extLst>
                </a:gridCol>
                <a:gridCol w="359452">
                  <a:extLst>
                    <a:ext uri="{9D8B030D-6E8A-4147-A177-3AD203B41FA5}">
                      <a16:colId xmlns:a16="http://schemas.microsoft.com/office/drawing/2014/main" val="1656157416"/>
                    </a:ext>
                  </a:extLst>
                </a:gridCol>
                <a:gridCol w="359452">
                  <a:extLst>
                    <a:ext uri="{9D8B030D-6E8A-4147-A177-3AD203B41FA5}">
                      <a16:colId xmlns:a16="http://schemas.microsoft.com/office/drawing/2014/main" val="2292168210"/>
                    </a:ext>
                  </a:extLst>
                </a:gridCol>
                <a:gridCol w="359452">
                  <a:extLst>
                    <a:ext uri="{9D8B030D-6E8A-4147-A177-3AD203B41FA5}">
                      <a16:colId xmlns:a16="http://schemas.microsoft.com/office/drawing/2014/main" val="1530017473"/>
                    </a:ext>
                  </a:extLst>
                </a:gridCol>
              </a:tblGrid>
              <a:tr h="296052">
                <a:tc>
                  <a:txBody>
                    <a:bodyPr/>
                    <a:lstStyle/>
                    <a:p>
                      <a:pPr marL="0" marR="0">
                        <a:lnSpc>
                          <a:spcPct val="107000"/>
                        </a:lnSpc>
                        <a:spcBef>
                          <a:spcPts val="0"/>
                        </a:spcBef>
                        <a:spcAft>
                          <a:spcPts val="0"/>
                        </a:spcAft>
                      </a:pPr>
                      <a:r>
                        <a:rPr lang="en-US" sz="2000" dirty="0">
                          <a:effectLst/>
                        </a:rPr>
                        <a:t> </a:t>
                      </a:r>
                    </a:p>
                    <a:p>
                      <a:pPr marL="0" marR="0">
                        <a:lnSpc>
                          <a:spcPct val="107000"/>
                        </a:lnSpc>
                        <a:spcBef>
                          <a:spcPts val="0"/>
                        </a:spcBef>
                        <a:spcAft>
                          <a:spcPts val="0"/>
                        </a:spcAft>
                      </a:pPr>
                      <a:r>
                        <a:rPr lang="en-US" sz="2000" dirty="0">
                          <a:effectLst/>
                        </a:rPr>
                        <a:t> </a:t>
                      </a:r>
                    </a:p>
                    <a:p>
                      <a:pPr marL="0" marR="0">
                        <a:lnSpc>
                          <a:spcPct val="107000"/>
                        </a:lnSpc>
                        <a:spcBef>
                          <a:spcPts val="0"/>
                        </a:spcBef>
                        <a:spcAft>
                          <a:spcPts val="0"/>
                        </a:spcAft>
                      </a:pPr>
                      <a:r>
                        <a:rPr lang="en-US" sz="2000" dirty="0">
                          <a:effectLst/>
                        </a:rPr>
                        <a:t> Attribute (ability or performance)</a:t>
                      </a:r>
                      <a:endParaRPr lang="en-U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tx1">
                        <a:lumMod val="65000"/>
                        <a:lumOff val="35000"/>
                      </a:schemeClr>
                    </a:solidFill>
                  </a:tcPr>
                </a:tc>
                <a:tc>
                  <a:txBody>
                    <a:bodyPr/>
                    <a:lstStyle/>
                    <a:p>
                      <a:pPr marL="0" marR="0">
                        <a:lnSpc>
                          <a:spcPts val="900"/>
                        </a:lnSpc>
                        <a:spcBef>
                          <a:spcPts val="0"/>
                        </a:spcBef>
                        <a:spcAft>
                          <a:spcPts val="0"/>
                        </a:spcAft>
                      </a:pPr>
                      <a:r>
                        <a:rPr lang="en-US" sz="1600" dirty="0">
                          <a:effectLst/>
                        </a:rPr>
                        <a:t>Novice</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solidFill>
                      <a:schemeClr val="tx1">
                        <a:lumMod val="65000"/>
                        <a:lumOff val="35000"/>
                      </a:schemeClr>
                    </a:solidFill>
                  </a:tcPr>
                </a:tc>
                <a:tc>
                  <a:txBody>
                    <a:bodyPr/>
                    <a:lstStyle/>
                    <a:p>
                      <a:pPr marL="0" marR="0">
                        <a:lnSpc>
                          <a:spcPts val="900"/>
                        </a:lnSpc>
                        <a:spcBef>
                          <a:spcPts val="0"/>
                        </a:spcBef>
                        <a:spcAft>
                          <a:spcPts val="0"/>
                        </a:spcAft>
                      </a:pPr>
                      <a:r>
                        <a:rPr lang="en-US" sz="1600" dirty="0">
                          <a:effectLst/>
                        </a:rPr>
                        <a:t>Beginner</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solidFill>
                      <a:schemeClr val="tx1">
                        <a:lumMod val="65000"/>
                        <a:lumOff val="35000"/>
                      </a:schemeClr>
                    </a:solidFill>
                  </a:tcPr>
                </a:tc>
                <a:tc>
                  <a:txBody>
                    <a:bodyPr/>
                    <a:lstStyle/>
                    <a:p>
                      <a:pPr marL="0" marR="0">
                        <a:lnSpc>
                          <a:spcPts val="900"/>
                        </a:lnSpc>
                        <a:spcBef>
                          <a:spcPts val="0"/>
                        </a:spcBef>
                        <a:spcAft>
                          <a:spcPts val="0"/>
                        </a:spcAft>
                      </a:pPr>
                      <a:r>
                        <a:rPr lang="en-US" sz="1600" dirty="0">
                          <a:effectLst/>
                        </a:rPr>
                        <a:t>Able</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solidFill>
                      <a:schemeClr val="tx1">
                        <a:lumMod val="65000"/>
                        <a:lumOff val="35000"/>
                      </a:schemeClr>
                    </a:solidFill>
                  </a:tcPr>
                </a:tc>
                <a:tc>
                  <a:txBody>
                    <a:bodyPr/>
                    <a:lstStyle/>
                    <a:p>
                      <a:pPr marL="0" marR="0">
                        <a:lnSpc>
                          <a:spcPts val="900"/>
                        </a:lnSpc>
                        <a:spcBef>
                          <a:spcPts val="0"/>
                        </a:spcBef>
                        <a:spcAft>
                          <a:spcPts val="0"/>
                        </a:spcAft>
                      </a:pPr>
                      <a:r>
                        <a:rPr lang="en-US" sz="1600" dirty="0">
                          <a:effectLst/>
                        </a:rPr>
                        <a:t>Proficient</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solidFill>
                      <a:schemeClr val="tx1">
                        <a:lumMod val="65000"/>
                        <a:lumOff val="35000"/>
                      </a:schemeClr>
                    </a:solidFill>
                  </a:tcPr>
                </a:tc>
                <a:tc>
                  <a:txBody>
                    <a:bodyPr/>
                    <a:lstStyle/>
                    <a:p>
                      <a:pPr marL="0" marR="0">
                        <a:lnSpc>
                          <a:spcPts val="900"/>
                        </a:lnSpc>
                        <a:spcBef>
                          <a:spcPts val="0"/>
                        </a:spcBef>
                        <a:spcAft>
                          <a:spcPts val="0"/>
                        </a:spcAft>
                      </a:pPr>
                      <a:r>
                        <a:rPr lang="en-US" sz="1600" dirty="0">
                          <a:effectLst/>
                        </a:rPr>
                        <a:t>Expert</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solidFill>
                      <a:schemeClr val="tx1">
                        <a:lumMod val="65000"/>
                        <a:lumOff val="35000"/>
                      </a:schemeClr>
                    </a:solidFill>
                  </a:tcPr>
                </a:tc>
                <a:tc>
                  <a:txBody>
                    <a:bodyPr/>
                    <a:lstStyle/>
                    <a:p>
                      <a:pPr marL="0" marR="0">
                        <a:lnSpc>
                          <a:spcPct val="107000"/>
                        </a:lnSpc>
                        <a:spcBef>
                          <a:spcPts val="0"/>
                        </a:spcBef>
                        <a:spcAft>
                          <a:spcPts val="0"/>
                        </a:spcAft>
                      </a:pPr>
                      <a:r>
                        <a:rPr lang="en-US" sz="2000" dirty="0">
                          <a:effectLst/>
                        </a:rPr>
                        <a:t> </a:t>
                      </a:r>
                    </a:p>
                    <a:p>
                      <a:pPr marL="0" marR="0">
                        <a:lnSpc>
                          <a:spcPct val="107000"/>
                        </a:lnSpc>
                        <a:spcBef>
                          <a:spcPts val="0"/>
                        </a:spcBef>
                        <a:spcAft>
                          <a:spcPts val="0"/>
                        </a:spcAft>
                      </a:pPr>
                      <a:r>
                        <a:rPr lang="en-US" sz="2000" dirty="0">
                          <a:effectLst/>
                        </a:rPr>
                        <a:t> </a:t>
                      </a:r>
                    </a:p>
                    <a:p>
                      <a:pPr marL="0" marR="0">
                        <a:lnSpc>
                          <a:spcPct val="107000"/>
                        </a:lnSpc>
                        <a:spcBef>
                          <a:spcPts val="0"/>
                        </a:spcBef>
                        <a:spcAft>
                          <a:spcPts val="0"/>
                        </a:spcAft>
                      </a:pPr>
                      <a:r>
                        <a:rPr lang="en-US" sz="2000" dirty="0">
                          <a:effectLst/>
                        </a:rPr>
                        <a:t>Attribute (ability or performance)</a:t>
                      </a:r>
                      <a:endParaRPr lang="en-U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tx1">
                        <a:lumMod val="65000"/>
                        <a:lumOff val="35000"/>
                      </a:schemeClr>
                    </a:solidFill>
                  </a:tcPr>
                </a:tc>
                <a:tc>
                  <a:txBody>
                    <a:bodyPr/>
                    <a:lstStyle/>
                    <a:p>
                      <a:pPr marL="0" marR="0">
                        <a:lnSpc>
                          <a:spcPts val="900"/>
                        </a:lnSpc>
                        <a:spcBef>
                          <a:spcPts val="0"/>
                        </a:spcBef>
                        <a:spcAft>
                          <a:spcPts val="0"/>
                        </a:spcAft>
                      </a:pPr>
                      <a:r>
                        <a:rPr lang="en-US" sz="1600" dirty="0">
                          <a:effectLst/>
                        </a:rPr>
                        <a:t>Novice</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nchor="ctr">
                    <a:solidFill>
                      <a:schemeClr val="tx1">
                        <a:lumMod val="65000"/>
                        <a:lumOff val="35000"/>
                      </a:schemeClr>
                    </a:solidFill>
                  </a:tcPr>
                </a:tc>
                <a:tc>
                  <a:txBody>
                    <a:bodyPr/>
                    <a:lstStyle/>
                    <a:p>
                      <a:pPr marL="0" marR="0">
                        <a:lnSpc>
                          <a:spcPts val="900"/>
                        </a:lnSpc>
                        <a:spcBef>
                          <a:spcPts val="0"/>
                        </a:spcBef>
                        <a:spcAft>
                          <a:spcPts val="0"/>
                        </a:spcAft>
                      </a:pPr>
                      <a:r>
                        <a:rPr lang="en-US" sz="1600" dirty="0">
                          <a:effectLst/>
                        </a:rPr>
                        <a:t>Beginner</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nchor="ctr">
                    <a:solidFill>
                      <a:schemeClr val="tx1">
                        <a:lumMod val="65000"/>
                        <a:lumOff val="35000"/>
                      </a:schemeClr>
                    </a:solidFill>
                  </a:tcPr>
                </a:tc>
                <a:tc>
                  <a:txBody>
                    <a:bodyPr/>
                    <a:lstStyle/>
                    <a:p>
                      <a:pPr marL="0" marR="0">
                        <a:lnSpc>
                          <a:spcPts val="900"/>
                        </a:lnSpc>
                        <a:spcBef>
                          <a:spcPts val="0"/>
                        </a:spcBef>
                        <a:spcAft>
                          <a:spcPts val="0"/>
                        </a:spcAft>
                      </a:pPr>
                      <a:r>
                        <a:rPr lang="en-US" sz="1600">
                          <a:effectLst/>
                        </a:rPr>
                        <a:t>Able</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nchor="ctr">
                    <a:solidFill>
                      <a:schemeClr val="tx1">
                        <a:lumMod val="65000"/>
                        <a:lumOff val="35000"/>
                      </a:schemeClr>
                    </a:solidFill>
                  </a:tcPr>
                </a:tc>
                <a:tc>
                  <a:txBody>
                    <a:bodyPr/>
                    <a:lstStyle/>
                    <a:p>
                      <a:pPr marL="0" marR="0">
                        <a:lnSpc>
                          <a:spcPts val="900"/>
                        </a:lnSpc>
                        <a:spcBef>
                          <a:spcPts val="0"/>
                        </a:spcBef>
                        <a:spcAft>
                          <a:spcPts val="0"/>
                        </a:spcAft>
                      </a:pPr>
                      <a:r>
                        <a:rPr lang="en-US" sz="1600">
                          <a:effectLst/>
                        </a:rPr>
                        <a:t>Proficient</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nchor="ctr">
                    <a:solidFill>
                      <a:schemeClr val="tx1">
                        <a:lumMod val="65000"/>
                        <a:lumOff val="35000"/>
                      </a:schemeClr>
                    </a:solidFill>
                  </a:tcPr>
                </a:tc>
                <a:tc>
                  <a:txBody>
                    <a:bodyPr/>
                    <a:lstStyle/>
                    <a:p>
                      <a:pPr marL="0" marR="0">
                        <a:lnSpc>
                          <a:spcPts val="900"/>
                        </a:lnSpc>
                        <a:spcBef>
                          <a:spcPts val="0"/>
                        </a:spcBef>
                        <a:spcAft>
                          <a:spcPts val="0"/>
                        </a:spcAft>
                      </a:pPr>
                      <a:r>
                        <a:rPr lang="en-US" sz="1600" dirty="0">
                          <a:effectLst/>
                        </a:rPr>
                        <a:t>Expert</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nchor="ctr">
                    <a:solidFill>
                      <a:schemeClr val="tx1">
                        <a:lumMod val="65000"/>
                        <a:lumOff val="35000"/>
                      </a:schemeClr>
                    </a:solidFill>
                  </a:tcPr>
                </a:tc>
                <a:extLst>
                  <a:ext uri="{0D108BD9-81ED-4DB2-BD59-A6C34878D82A}">
                    <a16:rowId xmlns:a16="http://schemas.microsoft.com/office/drawing/2014/main" val="2666517429"/>
                  </a:ext>
                </a:extLst>
              </a:tr>
              <a:tr h="340520">
                <a:tc>
                  <a:txBody>
                    <a:bodyPr/>
                    <a:lstStyle/>
                    <a:p>
                      <a:pPr marL="0" marR="0">
                        <a:lnSpc>
                          <a:spcPct val="107000"/>
                        </a:lnSpc>
                        <a:spcBef>
                          <a:spcPts val="0"/>
                        </a:spcBef>
                        <a:spcAft>
                          <a:spcPts val="0"/>
                        </a:spcAft>
                      </a:pPr>
                      <a:r>
                        <a:rPr lang="en-US" sz="2000" dirty="0">
                          <a:effectLst/>
                        </a:rPr>
                        <a:t>Defining goals with teammates</a:t>
                      </a:r>
                      <a:endParaRPr lang="en-U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bg1">
                        <a:lumMod val="50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l">
                        <a:spcBef>
                          <a:spcPts val="0"/>
                        </a:spcBef>
                        <a:spcAft>
                          <a:spcPts val="0"/>
                        </a:spcAft>
                      </a:pPr>
                      <a:r>
                        <a:rPr lang="en-US" sz="2000" b="1" kern="1200" dirty="0">
                          <a:solidFill>
                            <a:schemeClr val="lt1"/>
                          </a:solidFill>
                          <a:effectLst/>
                          <a:latin typeface="+mn-lt"/>
                          <a:ea typeface="+mn-ea"/>
                          <a:cs typeface="+mn-cs"/>
                        </a:rPr>
                        <a:t>Behaving like a gracious professional</a:t>
                      </a:r>
                    </a:p>
                  </a:txBody>
                  <a:tcPr marL="68580" marR="68580" marT="0" marB="0">
                    <a:solidFill>
                      <a:schemeClr val="bg1">
                        <a:lumMod val="50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2787601469"/>
                  </a:ext>
                </a:extLst>
              </a:tr>
              <a:tr h="340520">
                <a:tc>
                  <a:txBody>
                    <a:bodyPr/>
                    <a:lstStyle/>
                    <a:p>
                      <a:pPr marL="0" marR="0">
                        <a:lnSpc>
                          <a:spcPct val="107000"/>
                        </a:lnSpc>
                        <a:spcBef>
                          <a:spcPts val="0"/>
                        </a:spcBef>
                        <a:spcAft>
                          <a:spcPts val="0"/>
                        </a:spcAft>
                      </a:pPr>
                      <a:r>
                        <a:rPr lang="en-US" sz="2000" dirty="0">
                          <a:effectLst/>
                        </a:rPr>
                        <a:t>Keeping a focus on goal achievement</a:t>
                      </a:r>
                      <a:endParaRPr lang="en-U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bg1">
                        <a:lumMod val="50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l">
                        <a:spcBef>
                          <a:spcPts val="0"/>
                        </a:spcBef>
                        <a:spcAft>
                          <a:spcPts val="0"/>
                        </a:spcAft>
                      </a:pPr>
                      <a:r>
                        <a:rPr lang="en-US" sz="2000" b="1" kern="1200" dirty="0">
                          <a:solidFill>
                            <a:schemeClr val="lt1"/>
                          </a:solidFill>
                          <a:effectLst/>
                          <a:latin typeface="+mn-lt"/>
                          <a:ea typeface="+mn-ea"/>
                          <a:cs typeface="+mn-cs"/>
                        </a:rPr>
                        <a:t>Showing all teammates respect</a:t>
                      </a:r>
                    </a:p>
                  </a:txBody>
                  <a:tcPr marL="68580" marR="68580" marT="0" marB="0">
                    <a:solidFill>
                      <a:schemeClr val="bg1">
                        <a:lumMod val="50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810268292"/>
                  </a:ext>
                </a:extLst>
              </a:tr>
              <a:tr h="340520">
                <a:tc>
                  <a:txBody>
                    <a:bodyPr/>
                    <a:lstStyle/>
                    <a:p>
                      <a:pPr marL="0" marR="0">
                        <a:lnSpc>
                          <a:spcPct val="107000"/>
                        </a:lnSpc>
                        <a:spcBef>
                          <a:spcPts val="0"/>
                        </a:spcBef>
                        <a:spcAft>
                          <a:spcPts val="0"/>
                        </a:spcAft>
                      </a:pPr>
                      <a:r>
                        <a:rPr lang="en-US" sz="2000" dirty="0">
                          <a:effectLst/>
                        </a:rPr>
                        <a:t>Building an admirable team reputation</a:t>
                      </a:r>
                      <a:endParaRPr lang="en-U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bg1">
                        <a:lumMod val="50000"/>
                      </a:schemeClr>
                    </a:solidFill>
                  </a:tcPr>
                </a:tc>
                <a:tc>
                  <a:txBody>
                    <a:bodyPr/>
                    <a:lstStyle/>
                    <a:p>
                      <a:pPr marL="0" marR="0" algn="just">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just">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just">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just">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l">
                        <a:spcBef>
                          <a:spcPts val="0"/>
                        </a:spcBef>
                        <a:spcAft>
                          <a:spcPts val="0"/>
                        </a:spcAft>
                      </a:pPr>
                      <a:r>
                        <a:rPr lang="en-US" sz="2000" b="1" kern="1200" dirty="0">
                          <a:solidFill>
                            <a:schemeClr val="lt1"/>
                          </a:solidFill>
                          <a:effectLst/>
                          <a:latin typeface="+mn-lt"/>
                          <a:ea typeface="+mn-ea"/>
                          <a:cs typeface="+mn-cs"/>
                        </a:rPr>
                        <a:t>Building team morale and spirit</a:t>
                      </a:r>
                    </a:p>
                  </a:txBody>
                  <a:tcPr marL="68580" marR="68580" marT="0" marB="0">
                    <a:solidFill>
                      <a:schemeClr val="bg1">
                        <a:lumMod val="50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2992861347"/>
                  </a:ext>
                </a:extLst>
              </a:tr>
              <a:tr h="340520">
                <a:tc>
                  <a:txBody>
                    <a:bodyPr/>
                    <a:lstStyle/>
                    <a:p>
                      <a:pPr marL="0" marR="0">
                        <a:lnSpc>
                          <a:spcPct val="107000"/>
                        </a:lnSpc>
                        <a:spcBef>
                          <a:spcPts val="0"/>
                        </a:spcBef>
                        <a:spcAft>
                          <a:spcPts val="0"/>
                        </a:spcAft>
                      </a:pPr>
                      <a:r>
                        <a:rPr lang="en-US" sz="2000" dirty="0">
                          <a:effectLst/>
                          <a:latin typeface="Arial Narrow" panose="020B0606020202030204" pitchFamily="34" charset="0"/>
                          <a:ea typeface="Calibri" panose="020F0502020204030204" pitchFamily="34" charset="0"/>
                          <a:cs typeface="Times New Roman" panose="02020603050405020304" pitchFamily="18" charset="0"/>
                        </a:rPr>
                        <a:t>  . . . </a:t>
                      </a:r>
                    </a:p>
                  </a:txBody>
                  <a:tcPr marL="68580" marR="68580" marT="0" marB="0">
                    <a:solidFill>
                      <a:schemeClr val="bg1">
                        <a:lumMod val="50000"/>
                      </a:schemeClr>
                    </a:solidFill>
                  </a:tcPr>
                </a:tc>
                <a:tc>
                  <a:txBody>
                    <a:bodyPr/>
                    <a:lstStyle/>
                    <a:p>
                      <a:pPr marL="0" marR="0" algn="just">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just">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just">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just">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just">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l">
                        <a:spcBef>
                          <a:spcPts val="0"/>
                        </a:spcBef>
                        <a:spcAft>
                          <a:spcPts val="0"/>
                        </a:spcAft>
                      </a:pPr>
                      <a:r>
                        <a:rPr lang="en-US" sz="2000" b="1" kern="1200" dirty="0">
                          <a:solidFill>
                            <a:schemeClr val="lt1"/>
                          </a:solidFill>
                          <a:effectLst/>
                          <a:latin typeface="+mn-lt"/>
                          <a:ea typeface="+mn-ea"/>
                          <a:cs typeface="+mn-cs"/>
                        </a:rPr>
                        <a:t> . . . </a:t>
                      </a:r>
                    </a:p>
                  </a:txBody>
                  <a:tcPr marL="68580" marR="68580" marT="0" marB="0">
                    <a:solidFill>
                      <a:schemeClr val="bg1">
                        <a:lumMod val="50000"/>
                      </a:schemeClr>
                    </a:solidFill>
                  </a:tcPr>
                </a:tc>
                <a:tc>
                  <a:txBody>
                    <a:bodyPr/>
                    <a:lstStyle/>
                    <a:p>
                      <a:pPr marL="0" marR="0" algn="just">
                        <a:spcBef>
                          <a:spcPts val="0"/>
                        </a:spcBef>
                        <a:spcAft>
                          <a:spcPts val="0"/>
                        </a:spcAft>
                      </a:pP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just">
                        <a:spcBef>
                          <a:spcPts val="0"/>
                        </a:spcBef>
                        <a:spcAft>
                          <a:spcPts val="0"/>
                        </a:spcAft>
                      </a:pP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just">
                        <a:spcBef>
                          <a:spcPts val="0"/>
                        </a:spcBef>
                        <a:spcAft>
                          <a:spcPts val="0"/>
                        </a:spcAft>
                      </a:pP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just">
                        <a:spcBef>
                          <a:spcPts val="0"/>
                        </a:spcBef>
                        <a:spcAft>
                          <a:spcPts val="0"/>
                        </a:spcAft>
                      </a:pP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just">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35243186"/>
                  </a:ext>
                </a:extLst>
              </a:tr>
            </a:tbl>
          </a:graphicData>
        </a:graphic>
      </p:graphicFrame>
      <p:sp>
        <p:nvSpPr>
          <p:cNvPr id="3" name="Rectangle 1">
            <a:extLst>
              <a:ext uri="{FF2B5EF4-FFF2-40B4-BE49-F238E27FC236}">
                <a16:creationId xmlns:a16="http://schemas.microsoft.com/office/drawing/2014/main" id="{719FE98B-E604-61B8-C0B7-4572AC4929D8}"/>
              </a:ext>
            </a:extLst>
          </p:cNvPr>
          <p:cNvSpPr>
            <a:spLocks noChangeArrowheads="1"/>
          </p:cNvSpPr>
          <p:nvPr/>
        </p:nvSpPr>
        <p:spPr bwMode="auto">
          <a:xfrm>
            <a:off x="609600" y="343541"/>
            <a:ext cx="10972800" cy="1908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sz="3200" b="0" i="0" u="none" strike="noStrike" cap="none" normalizeH="0" baseline="0" dirty="0">
                <a:ln>
                  <a:noFill/>
                </a:ln>
                <a:solidFill>
                  <a:srgbClr val="000000"/>
                </a:solidFill>
                <a:effectLst/>
                <a:latin typeface="Cooper Black" panose="0208090404030B020404" pitchFamily="18" charset="0"/>
                <a:ea typeface="Times New Roman" panose="02020603050405020304" pitchFamily="18" charset="0"/>
                <a:cs typeface="Times New Roman" panose="02020603050405020304" pitchFamily="18" charset="0"/>
              </a:rPr>
              <a:t>T</a:t>
            </a:r>
            <a:r>
              <a:rPr kumimoji="0" lang="en-US" altLang="en-US" sz="3200" b="0" i="0" u="none" strike="noStrike" cap="none" normalizeH="0" baseline="0" dirty="0" bmk="">
                <a:ln>
                  <a:noFill/>
                </a:ln>
                <a:solidFill>
                  <a:srgbClr val="000000"/>
                </a:solidFill>
                <a:effectLst/>
                <a:latin typeface="Cooper Black" panose="0208090404030B020404" pitchFamily="18" charset="0"/>
                <a:ea typeface="Times New Roman" panose="02020603050405020304" pitchFamily="18" charset="0"/>
                <a:cs typeface="Times New Roman" panose="02020603050405020304" pitchFamily="18" charset="0"/>
              </a:rPr>
              <a:t>eam Professional Assessment: Start</a:t>
            </a:r>
            <a:endParaRPr kumimoji="0" lang="en-US" altLang="en-US" sz="3200" b="0" i="0" u="none" strike="noStrike" cap="none" normalizeH="0" baseline="0" dirty="0">
              <a:ln>
                <a:noFill/>
              </a:ln>
              <a:solidFill>
                <a:srgbClr val="000000"/>
              </a:solidFill>
              <a:effectLst/>
              <a:latin typeface="Cooper Black" panose="0208090404030B0204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endParaRPr kumimoji="0" lang="en-US" altLang="en-US" sz="1000" b="1" i="0" u="none" strike="noStrike" cap="none" normalizeH="0" baseline="0" dirty="0">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sz="2400" b="1" i="0" u="none" strike="noStrike" cap="small" normalizeH="0" dirty="0">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Instructions</a:t>
            </a: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Rate yourself thoughtfully (mark </a:t>
            </a: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X</a:t>
            </a: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for each attribute on a scale for high school students.</a:t>
            </a:r>
            <a:endParaRPr kumimoji="0" lang="en-US" altLang="en-US" sz="2400" b="1" i="0" u="none" strike="noStrike" cap="none" normalizeH="0" baseline="0" dirty="0">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sz="2400" b="1" i="0" u="none" strike="noStrike" cap="none" normalizeH="0" baseline="0" dirty="0">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Season Start Assessment (Timing: 1/10</a:t>
            </a:r>
            <a:r>
              <a:rPr kumimoji="0" lang="en-US" altLang="en-US" sz="2400" b="1" i="0" u="none" strike="noStrike" cap="none" normalizeH="0" baseline="30000" dirty="0">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th</a:t>
            </a:r>
            <a:r>
              <a:rPr kumimoji="0" lang="en-US" altLang="en-US" sz="2400" b="1" i="0" u="none" strike="noStrike" cap="none" normalizeH="0" baseline="0" dirty="0">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 of way into season)</a:t>
            </a:r>
          </a:p>
        </p:txBody>
      </p:sp>
      <p:sp>
        <p:nvSpPr>
          <p:cNvPr id="4" name="Rectangle 1">
            <a:extLst>
              <a:ext uri="{FF2B5EF4-FFF2-40B4-BE49-F238E27FC236}">
                <a16:creationId xmlns:a16="http://schemas.microsoft.com/office/drawing/2014/main" id="{810EE9B8-5A4A-1B8D-2FE2-33DED8626B77}"/>
              </a:ext>
            </a:extLst>
          </p:cNvPr>
          <p:cNvSpPr>
            <a:spLocks noChangeArrowheads="1"/>
          </p:cNvSpPr>
          <p:nvPr/>
        </p:nvSpPr>
        <p:spPr bwMode="auto">
          <a:xfrm>
            <a:off x="609600" y="5422939"/>
            <a:ext cx="10972800" cy="126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sz="2400" b="1" i="0" u="none" strike="noStrike" cap="small" normalizeH="0" dirty="0">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Reflection</a:t>
            </a: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Where do you need the greatest improvement?</a:t>
            </a:r>
            <a:endParaRPr kumimoji="0" lang="en-US" altLang="en-US"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What can you do to make progress in these areas?</a:t>
            </a:r>
            <a:endParaRPr kumimoji="0" lang="en-US" altLang="en-US" sz="2400" b="0" i="0" u="none" strike="noStrike" cap="none" normalizeH="0" baseline="0" dirty="0">
              <a:ln>
                <a:noFill/>
              </a:ln>
              <a:solidFill>
                <a:schemeClr val="tx1"/>
              </a:solidFill>
              <a:effectLst/>
            </a:endParaRPr>
          </a:p>
        </p:txBody>
      </p:sp>
      <p:sp>
        <p:nvSpPr>
          <p:cNvPr id="5" name="TextBox 4">
            <a:extLst>
              <a:ext uri="{FF2B5EF4-FFF2-40B4-BE49-F238E27FC236}">
                <a16:creationId xmlns:a16="http://schemas.microsoft.com/office/drawing/2014/main" id="{0DB97A0F-68F3-7A8B-304C-6CEB148426E8}"/>
              </a:ext>
            </a:extLst>
          </p:cNvPr>
          <p:cNvSpPr txBox="1"/>
          <p:nvPr/>
        </p:nvSpPr>
        <p:spPr>
          <a:xfrm>
            <a:off x="5094514" y="3441615"/>
            <a:ext cx="348343" cy="369332"/>
          </a:xfrm>
          <a:prstGeom prst="rect">
            <a:avLst/>
          </a:prstGeom>
          <a:noFill/>
        </p:spPr>
        <p:txBody>
          <a:bodyPr wrap="square" rtlCol="0">
            <a:spAutoFit/>
          </a:bodyPr>
          <a:lstStyle/>
          <a:p>
            <a:r>
              <a:rPr kumimoji="0" lang="en-US" altLang="en-US" sz="1800"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X</a:t>
            </a:r>
            <a:endParaRPr lang="en-US" dirty="0">
              <a:solidFill>
                <a:srgbClr val="C00000"/>
              </a:solidFill>
            </a:endParaRPr>
          </a:p>
        </p:txBody>
      </p:sp>
      <p:sp>
        <p:nvSpPr>
          <p:cNvPr id="6" name="TextBox 5">
            <a:extLst>
              <a:ext uri="{FF2B5EF4-FFF2-40B4-BE49-F238E27FC236}">
                <a16:creationId xmlns:a16="http://schemas.microsoft.com/office/drawing/2014/main" id="{0EAC075A-0F51-6799-5E41-CA1CA5167645}"/>
              </a:ext>
            </a:extLst>
          </p:cNvPr>
          <p:cNvSpPr txBox="1"/>
          <p:nvPr/>
        </p:nvSpPr>
        <p:spPr>
          <a:xfrm>
            <a:off x="4767943" y="4094800"/>
            <a:ext cx="348343" cy="369332"/>
          </a:xfrm>
          <a:prstGeom prst="rect">
            <a:avLst/>
          </a:prstGeom>
          <a:noFill/>
        </p:spPr>
        <p:txBody>
          <a:bodyPr wrap="square" rtlCol="0">
            <a:spAutoFit/>
          </a:bodyPr>
          <a:lstStyle/>
          <a:p>
            <a:r>
              <a:rPr kumimoji="0" lang="en-US" altLang="en-US" sz="1800"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X</a:t>
            </a:r>
            <a:endParaRPr lang="en-US" dirty="0">
              <a:solidFill>
                <a:srgbClr val="C00000"/>
              </a:solidFill>
            </a:endParaRPr>
          </a:p>
        </p:txBody>
      </p:sp>
      <p:sp>
        <p:nvSpPr>
          <p:cNvPr id="7" name="TextBox 6">
            <a:extLst>
              <a:ext uri="{FF2B5EF4-FFF2-40B4-BE49-F238E27FC236}">
                <a16:creationId xmlns:a16="http://schemas.microsoft.com/office/drawing/2014/main" id="{79EB4E57-434C-89C1-6037-89BD838629C7}"/>
              </a:ext>
            </a:extLst>
          </p:cNvPr>
          <p:cNvSpPr txBox="1"/>
          <p:nvPr/>
        </p:nvSpPr>
        <p:spPr>
          <a:xfrm>
            <a:off x="4441372" y="4715325"/>
            <a:ext cx="348343" cy="369332"/>
          </a:xfrm>
          <a:prstGeom prst="rect">
            <a:avLst/>
          </a:prstGeom>
          <a:noFill/>
        </p:spPr>
        <p:txBody>
          <a:bodyPr wrap="square" rtlCol="0">
            <a:spAutoFit/>
          </a:bodyPr>
          <a:lstStyle/>
          <a:p>
            <a:r>
              <a:rPr kumimoji="0" lang="en-US" altLang="en-US" sz="1800"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X</a:t>
            </a:r>
            <a:endParaRPr lang="en-US" dirty="0">
              <a:solidFill>
                <a:srgbClr val="C00000"/>
              </a:solidFill>
            </a:endParaRPr>
          </a:p>
        </p:txBody>
      </p:sp>
      <p:sp>
        <p:nvSpPr>
          <p:cNvPr id="8" name="TextBox 7">
            <a:extLst>
              <a:ext uri="{FF2B5EF4-FFF2-40B4-BE49-F238E27FC236}">
                <a16:creationId xmlns:a16="http://schemas.microsoft.com/office/drawing/2014/main" id="{8D0D80C5-B0B9-8C79-572B-81C60BC3E7A4}"/>
              </a:ext>
            </a:extLst>
          </p:cNvPr>
          <p:cNvSpPr txBox="1"/>
          <p:nvPr/>
        </p:nvSpPr>
        <p:spPr>
          <a:xfrm>
            <a:off x="10156373" y="3463389"/>
            <a:ext cx="348343" cy="369332"/>
          </a:xfrm>
          <a:prstGeom prst="rect">
            <a:avLst/>
          </a:prstGeom>
          <a:noFill/>
        </p:spPr>
        <p:txBody>
          <a:bodyPr wrap="square" rtlCol="0">
            <a:spAutoFit/>
          </a:bodyPr>
          <a:lstStyle/>
          <a:p>
            <a:r>
              <a:rPr kumimoji="0" lang="en-US" altLang="en-US" sz="1800"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X</a:t>
            </a:r>
            <a:endParaRPr lang="en-US" dirty="0">
              <a:solidFill>
                <a:srgbClr val="C00000"/>
              </a:solidFill>
            </a:endParaRPr>
          </a:p>
        </p:txBody>
      </p:sp>
      <p:sp>
        <p:nvSpPr>
          <p:cNvPr id="9" name="TextBox 8">
            <a:extLst>
              <a:ext uri="{FF2B5EF4-FFF2-40B4-BE49-F238E27FC236}">
                <a16:creationId xmlns:a16="http://schemas.microsoft.com/office/drawing/2014/main" id="{311F19C8-B0BF-7740-5D3E-2EB4C94F92BB}"/>
              </a:ext>
            </a:extLst>
          </p:cNvPr>
          <p:cNvSpPr txBox="1"/>
          <p:nvPr/>
        </p:nvSpPr>
        <p:spPr>
          <a:xfrm>
            <a:off x="10504716" y="4116571"/>
            <a:ext cx="348343" cy="369332"/>
          </a:xfrm>
          <a:prstGeom prst="rect">
            <a:avLst/>
          </a:prstGeom>
          <a:noFill/>
        </p:spPr>
        <p:txBody>
          <a:bodyPr wrap="square" rtlCol="0">
            <a:spAutoFit/>
          </a:bodyPr>
          <a:lstStyle/>
          <a:p>
            <a:r>
              <a:rPr kumimoji="0" lang="en-US" altLang="en-US" sz="1800"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X</a:t>
            </a:r>
            <a:endParaRPr lang="en-US" dirty="0">
              <a:solidFill>
                <a:srgbClr val="C00000"/>
              </a:solidFill>
            </a:endParaRPr>
          </a:p>
        </p:txBody>
      </p:sp>
      <p:sp>
        <p:nvSpPr>
          <p:cNvPr id="10" name="TextBox 9">
            <a:extLst>
              <a:ext uri="{FF2B5EF4-FFF2-40B4-BE49-F238E27FC236}">
                <a16:creationId xmlns:a16="http://schemas.microsoft.com/office/drawing/2014/main" id="{E08D230D-44CD-3FF2-D2CD-704B15D0E8ED}"/>
              </a:ext>
            </a:extLst>
          </p:cNvPr>
          <p:cNvSpPr txBox="1"/>
          <p:nvPr/>
        </p:nvSpPr>
        <p:spPr>
          <a:xfrm>
            <a:off x="10504715" y="4706905"/>
            <a:ext cx="348343" cy="369332"/>
          </a:xfrm>
          <a:prstGeom prst="rect">
            <a:avLst/>
          </a:prstGeom>
          <a:noFill/>
        </p:spPr>
        <p:txBody>
          <a:bodyPr wrap="square" rtlCol="0">
            <a:spAutoFit/>
          </a:bodyPr>
          <a:lstStyle/>
          <a:p>
            <a:r>
              <a:rPr kumimoji="0" lang="en-US" altLang="en-US" sz="1800"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X</a:t>
            </a:r>
            <a:endParaRPr lang="en-US" dirty="0">
              <a:solidFill>
                <a:srgbClr val="C00000"/>
              </a:solidFill>
            </a:endParaRPr>
          </a:p>
        </p:txBody>
      </p:sp>
    </p:spTree>
    <p:extLst>
      <p:ext uri="{BB962C8B-B14F-4D97-AF65-F5344CB8AC3E}">
        <p14:creationId xmlns:p14="http://schemas.microsoft.com/office/powerpoint/2010/main" val="101913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C8E3644A-C52C-1551-1C50-A889A752F91B}"/>
              </a:ext>
            </a:extLst>
          </p:cNvPr>
          <p:cNvGraphicFramePr>
            <a:graphicFrameLocks noGrp="1"/>
          </p:cNvGraphicFramePr>
          <p:nvPr>
            <p:extLst>
              <p:ext uri="{D42A27DB-BD31-4B8C-83A1-F6EECF244321}">
                <p14:modId xmlns:p14="http://schemas.microsoft.com/office/powerpoint/2010/main" val="271859797"/>
              </p:ext>
            </p:extLst>
          </p:nvPr>
        </p:nvGraphicFramePr>
        <p:xfrm>
          <a:off x="609600" y="2317843"/>
          <a:ext cx="10972800" cy="2842071"/>
        </p:xfrm>
        <a:graphic>
          <a:graphicData uri="http://schemas.openxmlformats.org/drawingml/2006/table">
            <a:tbl>
              <a:tblPr firstRow="1" firstCol="1" bandRow="1">
                <a:tableStyleId>{5C22544A-7EE6-4342-B048-85BDC9FD1C3A}</a:tableStyleId>
              </a:tblPr>
              <a:tblGrid>
                <a:gridCol w="3810000">
                  <a:extLst>
                    <a:ext uri="{9D8B030D-6E8A-4147-A177-3AD203B41FA5}">
                      <a16:colId xmlns:a16="http://schemas.microsoft.com/office/drawing/2014/main" val="1581933840"/>
                    </a:ext>
                  </a:extLst>
                </a:gridCol>
                <a:gridCol w="348343">
                  <a:extLst>
                    <a:ext uri="{9D8B030D-6E8A-4147-A177-3AD203B41FA5}">
                      <a16:colId xmlns:a16="http://schemas.microsoft.com/office/drawing/2014/main" val="3389385797"/>
                    </a:ext>
                  </a:extLst>
                </a:gridCol>
                <a:gridCol w="337457">
                  <a:extLst>
                    <a:ext uri="{9D8B030D-6E8A-4147-A177-3AD203B41FA5}">
                      <a16:colId xmlns:a16="http://schemas.microsoft.com/office/drawing/2014/main" val="689634651"/>
                    </a:ext>
                  </a:extLst>
                </a:gridCol>
                <a:gridCol w="315686">
                  <a:extLst>
                    <a:ext uri="{9D8B030D-6E8A-4147-A177-3AD203B41FA5}">
                      <a16:colId xmlns:a16="http://schemas.microsoft.com/office/drawing/2014/main" val="3530823317"/>
                    </a:ext>
                  </a:extLst>
                </a:gridCol>
                <a:gridCol w="326571">
                  <a:extLst>
                    <a:ext uri="{9D8B030D-6E8A-4147-A177-3AD203B41FA5}">
                      <a16:colId xmlns:a16="http://schemas.microsoft.com/office/drawing/2014/main" val="4162481070"/>
                    </a:ext>
                  </a:extLst>
                </a:gridCol>
                <a:gridCol w="348343">
                  <a:extLst>
                    <a:ext uri="{9D8B030D-6E8A-4147-A177-3AD203B41FA5}">
                      <a16:colId xmlns:a16="http://schemas.microsoft.com/office/drawing/2014/main" val="3440580520"/>
                    </a:ext>
                  </a:extLst>
                </a:gridCol>
                <a:gridCol w="3689140">
                  <a:extLst>
                    <a:ext uri="{9D8B030D-6E8A-4147-A177-3AD203B41FA5}">
                      <a16:colId xmlns:a16="http://schemas.microsoft.com/office/drawing/2014/main" val="2427046506"/>
                    </a:ext>
                  </a:extLst>
                </a:gridCol>
                <a:gridCol w="359452">
                  <a:extLst>
                    <a:ext uri="{9D8B030D-6E8A-4147-A177-3AD203B41FA5}">
                      <a16:colId xmlns:a16="http://schemas.microsoft.com/office/drawing/2014/main" val="213546588"/>
                    </a:ext>
                  </a:extLst>
                </a:gridCol>
                <a:gridCol w="359452">
                  <a:extLst>
                    <a:ext uri="{9D8B030D-6E8A-4147-A177-3AD203B41FA5}">
                      <a16:colId xmlns:a16="http://schemas.microsoft.com/office/drawing/2014/main" val="524326512"/>
                    </a:ext>
                  </a:extLst>
                </a:gridCol>
                <a:gridCol w="359452">
                  <a:extLst>
                    <a:ext uri="{9D8B030D-6E8A-4147-A177-3AD203B41FA5}">
                      <a16:colId xmlns:a16="http://schemas.microsoft.com/office/drawing/2014/main" val="1656157416"/>
                    </a:ext>
                  </a:extLst>
                </a:gridCol>
                <a:gridCol w="359452">
                  <a:extLst>
                    <a:ext uri="{9D8B030D-6E8A-4147-A177-3AD203B41FA5}">
                      <a16:colId xmlns:a16="http://schemas.microsoft.com/office/drawing/2014/main" val="2292168210"/>
                    </a:ext>
                  </a:extLst>
                </a:gridCol>
                <a:gridCol w="359452">
                  <a:extLst>
                    <a:ext uri="{9D8B030D-6E8A-4147-A177-3AD203B41FA5}">
                      <a16:colId xmlns:a16="http://schemas.microsoft.com/office/drawing/2014/main" val="1530017473"/>
                    </a:ext>
                  </a:extLst>
                </a:gridCol>
              </a:tblGrid>
              <a:tr h="296052">
                <a:tc>
                  <a:txBody>
                    <a:bodyPr/>
                    <a:lstStyle/>
                    <a:p>
                      <a:pPr marL="0" marR="0">
                        <a:lnSpc>
                          <a:spcPct val="107000"/>
                        </a:lnSpc>
                        <a:spcBef>
                          <a:spcPts val="0"/>
                        </a:spcBef>
                        <a:spcAft>
                          <a:spcPts val="0"/>
                        </a:spcAft>
                      </a:pPr>
                      <a:r>
                        <a:rPr lang="en-US" sz="2000" dirty="0">
                          <a:effectLst/>
                        </a:rPr>
                        <a:t> </a:t>
                      </a:r>
                    </a:p>
                    <a:p>
                      <a:pPr marL="0" marR="0">
                        <a:lnSpc>
                          <a:spcPct val="107000"/>
                        </a:lnSpc>
                        <a:spcBef>
                          <a:spcPts val="0"/>
                        </a:spcBef>
                        <a:spcAft>
                          <a:spcPts val="0"/>
                        </a:spcAft>
                      </a:pPr>
                      <a:r>
                        <a:rPr lang="en-US" sz="2000" dirty="0">
                          <a:effectLst/>
                        </a:rPr>
                        <a:t> </a:t>
                      </a:r>
                    </a:p>
                    <a:p>
                      <a:pPr marL="0" marR="0">
                        <a:lnSpc>
                          <a:spcPct val="107000"/>
                        </a:lnSpc>
                        <a:spcBef>
                          <a:spcPts val="0"/>
                        </a:spcBef>
                        <a:spcAft>
                          <a:spcPts val="0"/>
                        </a:spcAft>
                      </a:pPr>
                      <a:r>
                        <a:rPr lang="en-US" sz="2000" dirty="0">
                          <a:effectLst/>
                        </a:rPr>
                        <a:t> Attribute (ability or performance)</a:t>
                      </a:r>
                      <a:endParaRPr lang="en-U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tx1">
                        <a:lumMod val="65000"/>
                        <a:lumOff val="35000"/>
                      </a:schemeClr>
                    </a:solidFill>
                  </a:tcPr>
                </a:tc>
                <a:tc>
                  <a:txBody>
                    <a:bodyPr/>
                    <a:lstStyle/>
                    <a:p>
                      <a:pPr marL="0" marR="0">
                        <a:lnSpc>
                          <a:spcPts val="900"/>
                        </a:lnSpc>
                        <a:spcBef>
                          <a:spcPts val="0"/>
                        </a:spcBef>
                        <a:spcAft>
                          <a:spcPts val="0"/>
                        </a:spcAft>
                      </a:pPr>
                      <a:r>
                        <a:rPr lang="en-US" sz="1600" dirty="0">
                          <a:effectLst/>
                        </a:rPr>
                        <a:t>Novice</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solidFill>
                      <a:schemeClr val="tx1">
                        <a:lumMod val="65000"/>
                        <a:lumOff val="35000"/>
                      </a:schemeClr>
                    </a:solidFill>
                  </a:tcPr>
                </a:tc>
                <a:tc>
                  <a:txBody>
                    <a:bodyPr/>
                    <a:lstStyle/>
                    <a:p>
                      <a:pPr marL="0" marR="0">
                        <a:lnSpc>
                          <a:spcPts val="900"/>
                        </a:lnSpc>
                        <a:spcBef>
                          <a:spcPts val="0"/>
                        </a:spcBef>
                        <a:spcAft>
                          <a:spcPts val="0"/>
                        </a:spcAft>
                      </a:pPr>
                      <a:r>
                        <a:rPr lang="en-US" sz="1600" dirty="0">
                          <a:effectLst/>
                        </a:rPr>
                        <a:t>Beginner</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solidFill>
                      <a:schemeClr val="tx1">
                        <a:lumMod val="65000"/>
                        <a:lumOff val="35000"/>
                      </a:schemeClr>
                    </a:solidFill>
                  </a:tcPr>
                </a:tc>
                <a:tc>
                  <a:txBody>
                    <a:bodyPr/>
                    <a:lstStyle/>
                    <a:p>
                      <a:pPr marL="0" marR="0">
                        <a:lnSpc>
                          <a:spcPts val="900"/>
                        </a:lnSpc>
                        <a:spcBef>
                          <a:spcPts val="0"/>
                        </a:spcBef>
                        <a:spcAft>
                          <a:spcPts val="0"/>
                        </a:spcAft>
                      </a:pPr>
                      <a:r>
                        <a:rPr lang="en-US" sz="1600" dirty="0">
                          <a:effectLst/>
                        </a:rPr>
                        <a:t>Able</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solidFill>
                      <a:schemeClr val="tx1">
                        <a:lumMod val="65000"/>
                        <a:lumOff val="35000"/>
                      </a:schemeClr>
                    </a:solidFill>
                  </a:tcPr>
                </a:tc>
                <a:tc>
                  <a:txBody>
                    <a:bodyPr/>
                    <a:lstStyle/>
                    <a:p>
                      <a:pPr marL="0" marR="0">
                        <a:lnSpc>
                          <a:spcPts val="900"/>
                        </a:lnSpc>
                        <a:spcBef>
                          <a:spcPts val="0"/>
                        </a:spcBef>
                        <a:spcAft>
                          <a:spcPts val="0"/>
                        </a:spcAft>
                      </a:pPr>
                      <a:r>
                        <a:rPr lang="en-US" sz="1600" dirty="0">
                          <a:effectLst/>
                        </a:rPr>
                        <a:t>Proficient</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solidFill>
                      <a:schemeClr val="tx1">
                        <a:lumMod val="65000"/>
                        <a:lumOff val="35000"/>
                      </a:schemeClr>
                    </a:solidFill>
                  </a:tcPr>
                </a:tc>
                <a:tc>
                  <a:txBody>
                    <a:bodyPr/>
                    <a:lstStyle/>
                    <a:p>
                      <a:pPr marL="0" marR="0">
                        <a:lnSpc>
                          <a:spcPts val="900"/>
                        </a:lnSpc>
                        <a:spcBef>
                          <a:spcPts val="0"/>
                        </a:spcBef>
                        <a:spcAft>
                          <a:spcPts val="0"/>
                        </a:spcAft>
                      </a:pPr>
                      <a:r>
                        <a:rPr lang="en-US" sz="1600" dirty="0">
                          <a:effectLst/>
                        </a:rPr>
                        <a:t>Expert</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solidFill>
                      <a:schemeClr val="tx1">
                        <a:lumMod val="65000"/>
                        <a:lumOff val="35000"/>
                      </a:schemeClr>
                    </a:solidFill>
                  </a:tcPr>
                </a:tc>
                <a:tc>
                  <a:txBody>
                    <a:bodyPr/>
                    <a:lstStyle/>
                    <a:p>
                      <a:pPr marL="0" marR="0">
                        <a:lnSpc>
                          <a:spcPct val="107000"/>
                        </a:lnSpc>
                        <a:spcBef>
                          <a:spcPts val="0"/>
                        </a:spcBef>
                        <a:spcAft>
                          <a:spcPts val="0"/>
                        </a:spcAft>
                      </a:pPr>
                      <a:r>
                        <a:rPr lang="en-US" sz="2000" dirty="0">
                          <a:effectLst/>
                        </a:rPr>
                        <a:t> </a:t>
                      </a:r>
                    </a:p>
                    <a:p>
                      <a:pPr marL="0" marR="0">
                        <a:lnSpc>
                          <a:spcPct val="107000"/>
                        </a:lnSpc>
                        <a:spcBef>
                          <a:spcPts val="0"/>
                        </a:spcBef>
                        <a:spcAft>
                          <a:spcPts val="0"/>
                        </a:spcAft>
                      </a:pPr>
                      <a:r>
                        <a:rPr lang="en-US" sz="2000" dirty="0">
                          <a:effectLst/>
                        </a:rPr>
                        <a:t> </a:t>
                      </a:r>
                    </a:p>
                    <a:p>
                      <a:pPr marL="0" marR="0">
                        <a:lnSpc>
                          <a:spcPct val="107000"/>
                        </a:lnSpc>
                        <a:spcBef>
                          <a:spcPts val="0"/>
                        </a:spcBef>
                        <a:spcAft>
                          <a:spcPts val="0"/>
                        </a:spcAft>
                      </a:pPr>
                      <a:r>
                        <a:rPr lang="en-US" sz="2000" dirty="0">
                          <a:effectLst/>
                        </a:rPr>
                        <a:t>Attribute (ability or performance)</a:t>
                      </a:r>
                      <a:endParaRPr lang="en-U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tx1">
                        <a:lumMod val="65000"/>
                        <a:lumOff val="35000"/>
                      </a:schemeClr>
                    </a:solidFill>
                  </a:tcPr>
                </a:tc>
                <a:tc>
                  <a:txBody>
                    <a:bodyPr/>
                    <a:lstStyle/>
                    <a:p>
                      <a:pPr marL="0" marR="0">
                        <a:lnSpc>
                          <a:spcPts val="900"/>
                        </a:lnSpc>
                        <a:spcBef>
                          <a:spcPts val="0"/>
                        </a:spcBef>
                        <a:spcAft>
                          <a:spcPts val="0"/>
                        </a:spcAft>
                      </a:pPr>
                      <a:r>
                        <a:rPr lang="en-US" sz="1600" dirty="0">
                          <a:effectLst/>
                        </a:rPr>
                        <a:t>Novice</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nchor="ctr">
                    <a:solidFill>
                      <a:schemeClr val="tx1">
                        <a:lumMod val="65000"/>
                        <a:lumOff val="35000"/>
                      </a:schemeClr>
                    </a:solidFill>
                  </a:tcPr>
                </a:tc>
                <a:tc>
                  <a:txBody>
                    <a:bodyPr/>
                    <a:lstStyle/>
                    <a:p>
                      <a:pPr marL="0" marR="0">
                        <a:lnSpc>
                          <a:spcPts val="900"/>
                        </a:lnSpc>
                        <a:spcBef>
                          <a:spcPts val="0"/>
                        </a:spcBef>
                        <a:spcAft>
                          <a:spcPts val="0"/>
                        </a:spcAft>
                      </a:pPr>
                      <a:r>
                        <a:rPr lang="en-US" sz="1600" dirty="0">
                          <a:effectLst/>
                        </a:rPr>
                        <a:t>Beginner</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nchor="ctr">
                    <a:solidFill>
                      <a:schemeClr val="tx1">
                        <a:lumMod val="65000"/>
                        <a:lumOff val="35000"/>
                      </a:schemeClr>
                    </a:solidFill>
                  </a:tcPr>
                </a:tc>
                <a:tc>
                  <a:txBody>
                    <a:bodyPr/>
                    <a:lstStyle/>
                    <a:p>
                      <a:pPr marL="0" marR="0">
                        <a:lnSpc>
                          <a:spcPts val="900"/>
                        </a:lnSpc>
                        <a:spcBef>
                          <a:spcPts val="0"/>
                        </a:spcBef>
                        <a:spcAft>
                          <a:spcPts val="0"/>
                        </a:spcAft>
                      </a:pPr>
                      <a:r>
                        <a:rPr lang="en-US" sz="1600">
                          <a:effectLst/>
                        </a:rPr>
                        <a:t>Able</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nchor="ctr">
                    <a:solidFill>
                      <a:schemeClr val="tx1">
                        <a:lumMod val="65000"/>
                        <a:lumOff val="35000"/>
                      </a:schemeClr>
                    </a:solidFill>
                  </a:tcPr>
                </a:tc>
                <a:tc>
                  <a:txBody>
                    <a:bodyPr/>
                    <a:lstStyle/>
                    <a:p>
                      <a:pPr marL="0" marR="0">
                        <a:lnSpc>
                          <a:spcPts val="900"/>
                        </a:lnSpc>
                        <a:spcBef>
                          <a:spcPts val="0"/>
                        </a:spcBef>
                        <a:spcAft>
                          <a:spcPts val="0"/>
                        </a:spcAft>
                      </a:pPr>
                      <a:r>
                        <a:rPr lang="en-US" sz="1600">
                          <a:effectLst/>
                        </a:rPr>
                        <a:t>Proficient</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nchor="ctr">
                    <a:solidFill>
                      <a:schemeClr val="tx1">
                        <a:lumMod val="65000"/>
                        <a:lumOff val="35000"/>
                      </a:schemeClr>
                    </a:solidFill>
                  </a:tcPr>
                </a:tc>
                <a:tc>
                  <a:txBody>
                    <a:bodyPr/>
                    <a:lstStyle/>
                    <a:p>
                      <a:pPr marL="0" marR="0">
                        <a:lnSpc>
                          <a:spcPts val="900"/>
                        </a:lnSpc>
                        <a:spcBef>
                          <a:spcPts val="0"/>
                        </a:spcBef>
                        <a:spcAft>
                          <a:spcPts val="0"/>
                        </a:spcAft>
                      </a:pPr>
                      <a:r>
                        <a:rPr lang="en-US" sz="1600" dirty="0">
                          <a:effectLst/>
                        </a:rPr>
                        <a:t>Expert</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nchor="ctr">
                    <a:solidFill>
                      <a:schemeClr val="tx1">
                        <a:lumMod val="65000"/>
                        <a:lumOff val="35000"/>
                      </a:schemeClr>
                    </a:solidFill>
                  </a:tcPr>
                </a:tc>
                <a:extLst>
                  <a:ext uri="{0D108BD9-81ED-4DB2-BD59-A6C34878D82A}">
                    <a16:rowId xmlns:a16="http://schemas.microsoft.com/office/drawing/2014/main" val="2666517429"/>
                  </a:ext>
                </a:extLst>
              </a:tr>
              <a:tr h="340520">
                <a:tc>
                  <a:txBody>
                    <a:bodyPr/>
                    <a:lstStyle/>
                    <a:p>
                      <a:pPr marL="0" marR="0">
                        <a:lnSpc>
                          <a:spcPct val="107000"/>
                        </a:lnSpc>
                        <a:spcBef>
                          <a:spcPts val="0"/>
                        </a:spcBef>
                        <a:spcAft>
                          <a:spcPts val="0"/>
                        </a:spcAft>
                      </a:pPr>
                      <a:r>
                        <a:rPr lang="en-US" sz="2000" dirty="0">
                          <a:effectLst/>
                        </a:rPr>
                        <a:t>Defining goals with teammates</a:t>
                      </a:r>
                      <a:endParaRPr lang="en-U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bg1">
                        <a:lumMod val="50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l">
                        <a:spcBef>
                          <a:spcPts val="0"/>
                        </a:spcBef>
                        <a:spcAft>
                          <a:spcPts val="0"/>
                        </a:spcAft>
                      </a:pPr>
                      <a:r>
                        <a:rPr lang="en-US" sz="2000" b="1" kern="1200" dirty="0">
                          <a:solidFill>
                            <a:schemeClr val="lt1"/>
                          </a:solidFill>
                          <a:effectLst/>
                          <a:latin typeface="+mn-lt"/>
                          <a:ea typeface="+mn-ea"/>
                          <a:cs typeface="+mn-cs"/>
                        </a:rPr>
                        <a:t>Behaving like a gracious professional</a:t>
                      </a:r>
                    </a:p>
                  </a:txBody>
                  <a:tcPr marL="68580" marR="68580" marT="0" marB="0">
                    <a:solidFill>
                      <a:schemeClr val="bg1">
                        <a:lumMod val="50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2787601469"/>
                  </a:ext>
                </a:extLst>
              </a:tr>
              <a:tr h="340520">
                <a:tc>
                  <a:txBody>
                    <a:bodyPr/>
                    <a:lstStyle/>
                    <a:p>
                      <a:pPr marL="0" marR="0">
                        <a:lnSpc>
                          <a:spcPct val="107000"/>
                        </a:lnSpc>
                        <a:spcBef>
                          <a:spcPts val="0"/>
                        </a:spcBef>
                        <a:spcAft>
                          <a:spcPts val="0"/>
                        </a:spcAft>
                      </a:pPr>
                      <a:r>
                        <a:rPr lang="en-US" sz="2000" dirty="0">
                          <a:effectLst/>
                        </a:rPr>
                        <a:t>Keeping a focus on goal achievement</a:t>
                      </a:r>
                      <a:endParaRPr lang="en-U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bg1">
                        <a:lumMod val="50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l">
                        <a:spcBef>
                          <a:spcPts val="0"/>
                        </a:spcBef>
                        <a:spcAft>
                          <a:spcPts val="0"/>
                        </a:spcAft>
                      </a:pPr>
                      <a:r>
                        <a:rPr lang="en-US" sz="2000" b="1" kern="1200" dirty="0">
                          <a:solidFill>
                            <a:schemeClr val="lt1"/>
                          </a:solidFill>
                          <a:effectLst/>
                          <a:latin typeface="+mn-lt"/>
                          <a:ea typeface="+mn-ea"/>
                          <a:cs typeface="+mn-cs"/>
                        </a:rPr>
                        <a:t>Showing all teammates respect</a:t>
                      </a:r>
                    </a:p>
                  </a:txBody>
                  <a:tcPr marL="68580" marR="68580" marT="0" marB="0">
                    <a:solidFill>
                      <a:schemeClr val="bg1">
                        <a:lumMod val="50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810268292"/>
                  </a:ext>
                </a:extLst>
              </a:tr>
              <a:tr h="340520">
                <a:tc>
                  <a:txBody>
                    <a:bodyPr/>
                    <a:lstStyle/>
                    <a:p>
                      <a:pPr marL="0" marR="0">
                        <a:lnSpc>
                          <a:spcPct val="107000"/>
                        </a:lnSpc>
                        <a:spcBef>
                          <a:spcPts val="0"/>
                        </a:spcBef>
                        <a:spcAft>
                          <a:spcPts val="0"/>
                        </a:spcAft>
                      </a:pPr>
                      <a:r>
                        <a:rPr lang="en-US" sz="2000" dirty="0">
                          <a:effectLst/>
                        </a:rPr>
                        <a:t>Building an admirable team reputation</a:t>
                      </a:r>
                      <a:endParaRPr lang="en-U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bg1">
                        <a:lumMod val="50000"/>
                      </a:schemeClr>
                    </a:solidFill>
                  </a:tcPr>
                </a:tc>
                <a:tc>
                  <a:txBody>
                    <a:bodyPr/>
                    <a:lstStyle/>
                    <a:p>
                      <a:pPr marL="0" marR="0" algn="just">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just">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just">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just">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l">
                        <a:spcBef>
                          <a:spcPts val="0"/>
                        </a:spcBef>
                        <a:spcAft>
                          <a:spcPts val="0"/>
                        </a:spcAft>
                      </a:pPr>
                      <a:r>
                        <a:rPr lang="en-US" sz="2000" b="1" kern="1200" dirty="0">
                          <a:solidFill>
                            <a:schemeClr val="lt1"/>
                          </a:solidFill>
                          <a:effectLst/>
                          <a:latin typeface="+mn-lt"/>
                          <a:ea typeface="+mn-ea"/>
                          <a:cs typeface="+mn-cs"/>
                        </a:rPr>
                        <a:t>Building team morale and spirit</a:t>
                      </a:r>
                    </a:p>
                  </a:txBody>
                  <a:tcPr marL="68580" marR="68580" marT="0" marB="0">
                    <a:solidFill>
                      <a:schemeClr val="bg1">
                        <a:lumMod val="50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2992861347"/>
                  </a:ext>
                </a:extLst>
              </a:tr>
            </a:tbl>
          </a:graphicData>
        </a:graphic>
      </p:graphicFrame>
      <p:sp>
        <p:nvSpPr>
          <p:cNvPr id="3" name="Rectangle 1">
            <a:extLst>
              <a:ext uri="{FF2B5EF4-FFF2-40B4-BE49-F238E27FC236}">
                <a16:creationId xmlns:a16="http://schemas.microsoft.com/office/drawing/2014/main" id="{719FE98B-E604-61B8-C0B7-4572AC4929D8}"/>
              </a:ext>
            </a:extLst>
          </p:cNvPr>
          <p:cNvSpPr>
            <a:spLocks noChangeArrowheads="1"/>
          </p:cNvSpPr>
          <p:nvPr/>
        </p:nvSpPr>
        <p:spPr bwMode="auto">
          <a:xfrm>
            <a:off x="609600" y="343541"/>
            <a:ext cx="10972800" cy="1908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sz="3200" b="0" i="0" u="none" strike="noStrike" cap="none" normalizeH="0" baseline="0" dirty="0">
                <a:ln>
                  <a:noFill/>
                </a:ln>
                <a:solidFill>
                  <a:srgbClr val="000000"/>
                </a:solidFill>
                <a:effectLst/>
                <a:latin typeface="Cooper Black" panose="0208090404030B020404" pitchFamily="18" charset="0"/>
                <a:ea typeface="Times New Roman" panose="02020603050405020304" pitchFamily="18" charset="0"/>
                <a:cs typeface="Times New Roman" panose="02020603050405020304" pitchFamily="18" charset="0"/>
              </a:rPr>
              <a:t>Team Professional Assessment: Middle</a:t>
            </a: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endParaRPr kumimoji="0" lang="en-US" altLang="en-US" sz="1000" b="1" i="0" u="none" strike="noStrike" cap="none" normalizeH="0" baseline="0" dirty="0">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sz="2400" b="1" i="0" u="none" strike="noStrike" cap="small" normalizeH="0" dirty="0">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Instructions</a:t>
            </a: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Rate yourself thoughtfully (mark </a:t>
            </a: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X</a:t>
            </a: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for each attribute on a scale for high school students.</a:t>
            </a:r>
            <a:endParaRPr kumimoji="0" lang="en-US" altLang="en-US" sz="2400" b="1" i="0" u="none" strike="noStrike" cap="none" normalizeH="0" baseline="0" dirty="0">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sz="2400" b="1" i="0" u="none" strike="noStrike" cap="none" normalizeH="0" baseline="0" dirty="0">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Season Start Assessment (Timing: </a:t>
            </a:r>
            <a:r>
              <a:rPr kumimoji="0" lang="en-US" altLang="en-US" b="1" i="0" u="none" strike="noStrike" cap="none" normalizeH="0" baseline="0" dirty="0">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1/2</a:t>
            </a:r>
            <a:r>
              <a:rPr kumimoji="0" lang="en-US" altLang="en-US" sz="2400" b="1" i="0" u="none" strike="noStrike" cap="none" normalizeH="0" baseline="0" dirty="0">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 of way into season)</a:t>
            </a:r>
          </a:p>
        </p:txBody>
      </p:sp>
      <p:sp>
        <p:nvSpPr>
          <p:cNvPr id="4" name="Rectangle 1">
            <a:extLst>
              <a:ext uri="{FF2B5EF4-FFF2-40B4-BE49-F238E27FC236}">
                <a16:creationId xmlns:a16="http://schemas.microsoft.com/office/drawing/2014/main" id="{810EE9B8-5A4A-1B8D-2FE2-33DED8626B77}"/>
              </a:ext>
            </a:extLst>
          </p:cNvPr>
          <p:cNvSpPr>
            <a:spLocks noChangeArrowheads="1"/>
          </p:cNvSpPr>
          <p:nvPr/>
        </p:nvSpPr>
        <p:spPr bwMode="auto">
          <a:xfrm>
            <a:off x="609600" y="5134659"/>
            <a:ext cx="10972800" cy="1446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sz="2400" b="1" i="0" u="none" strike="noStrike" cap="small" normalizeH="0" dirty="0">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Reflection</a:t>
            </a:r>
          </a:p>
          <a:p>
            <a:r>
              <a:rPr lang="en-US" sz="2000" dirty="0"/>
              <a:t>Where did you make the greatest improvement?</a:t>
            </a:r>
          </a:p>
          <a:p>
            <a:r>
              <a:rPr lang="en-US" sz="2000" dirty="0"/>
              <a:t>What needs the most attention now?</a:t>
            </a:r>
          </a:p>
          <a:p>
            <a:r>
              <a:rPr lang="en-US" sz="2000" dirty="0"/>
              <a:t>What can you do to make needed improvement this season?</a:t>
            </a:r>
          </a:p>
        </p:txBody>
      </p:sp>
      <p:sp>
        <p:nvSpPr>
          <p:cNvPr id="5" name="TextBox 4">
            <a:extLst>
              <a:ext uri="{FF2B5EF4-FFF2-40B4-BE49-F238E27FC236}">
                <a16:creationId xmlns:a16="http://schemas.microsoft.com/office/drawing/2014/main" id="{0DB97A0F-68F3-7A8B-304C-6CEB148426E8}"/>
              </a:ext>
            </a:extLst>
          </p:cNvPr>
          <p:cNvSpPr txBox="1"/>
          <p:nvPr/>
        </p:nvSpPr>
        <p:spPr>
          <a:xfrm>
            <a:off x="5431972" y="3408957"/>
            <a:ext cx="348343" cy="369332"/>
          </a:xfrm>
          <a:prstGeom prst="rect">
            <a:avLst/>
          </a:prstGeom>
          <a:noFill/>
        </p:spPr>
        <p:txBody>
          <a:bodyPr wrap="square" rtlCol="0">
            <a:spAutoFit/>
          </a:bodyPr>
          <a:lstStyle/>
          <a:p>
            <a:r>
              <a:rPr kumimoji="0" lang="en-US" altLang="en-US" sz="1800"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X</a:t>
            </a:r>
            <a:endParaRPr lang="en-US" dirty="0">
              <a:solidFill>
                <a:srgbClr val="C00000"/>
              </a:solidFill>
            </a:endParaRPr>
          </a:p>
        </p:txBody>
      </p:sp>
      <p:sp>
        <p:nvSpPr>
          <p:cNvPr id="6" name="TextBox 5">
            <a:extLst>
              <a:ext uri="{FF2B5EF4-FFF2-40B4-BE49-F238E27FC236}">
                <a16:creationId xmlns:a16="http://schemas.microsoft.com/office/drawing/2014/main" id="{0EAC075A-0F51-6799-5E41-CA1CA5167645}"/>
              </a:ext>
            </a:extLst>
          </p:cNvPr>
          <p:cNvSpPr txBox="1"/>
          <p:nvPr/>
        </p:nvSpPr>
        <p:spPr>
          <a:xfrm>
            <a:off x="5138057" y="4029484"/>
            <a:ext cx="348343" cy="369332"/>
          </a:xfrm>
          <a:prstGeom prst="rect">
            <a:avLst/>
          </a:prstGeom>
          <a:noFill/>
        </p:spPr>
        <p:txBody>
          <a:bodyPr wrap="square" rtlCol="0">
            <a:spAutoFit/>
          </a:bodyPr>
          <a:lstStyle/>
          <a:p>
            <a:r>
              <a:rPr kumimoji="0" lang="en-US" altLang="en-US" sz="1800"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X</a:t>
            </a:r>
            <a:endParaRPr lang="en-US" dirty="0">
              <a:solidFill>
                <a:srgbClr val="C00000"/>
              </a:solidFill>
            </a:endParaRPr>
          </a:p>
        </p:txBody>
      </p:sp>
      <p:sp>
        <p:nvSpPr>
          <p:cNvPr id="7" name="TextBox 6">
            <a:extLst>
              <a:ext uri="{FF2B5EF4-FFF2-40B4-BE49-F238E27FC236}">
                <a16:creationId xmlns:a16="http://schemas.microsoft.com/office/drawing/2014/main" id="{79EB4E57-434C-89C1-6037-89BD838629C7}"/>
              </a:ext>
            </a:extLst>
          </p:cNvPr>
          <p:cNvSpPr txBox="1"/>
          <p:nvPr/>
        </p:nvSpPr>
        <p:spPr>
          <a:xfrm>
            <a:off x="5116289" y="4606468"/>
            <a:ext cx="348343" cy="369332"/>
          </a:xfrm>
          <a:prstGeom prst="rect">
            <a:avLst/>
          </a:prstGeom>
          <a:noFill/>
        </p:spPr>
        <p:txBody>
          <a:bodyPr wrap="square" rtlCol="0">
            <a:spAutoFit/>
          </a:bodyPr>
          <a:lstStyle/>
          <a:p>
            <a:r>
              <a:rPr kumimoji="0" lang="en-US" altLang="en-US" sz="1800"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X</a:t>
            </a:r>
            <a:endParaRPr lang="en-US" dirty="0">
              <a:solidFill>
                <a:srgbClr val="C00000"/>
              </a:solidFill>
            </a:endParaRPr>
          </a:p>
        </p:txBody>
      </p:sp>
      <p:sp>
        <p:nvSpPr>
          <p:cNvPr id="8" name="TextBox 7">
            <a:extLst>
              <a:ext uri="{FF2B5EF4-FFF2-40B4-BE49-F238E27FC236}">
                <a16:creationId xmlns:a16="http://schemas.microsoft.com/office/drawing/2014/main" id="{8D0D80C5-B0B9-8C79-572B-81C60BC3E7A4}"/>
              </a:ext>
            </a:extLst>
          </p:cNvPr>
          <p:cNvSpPr txBox="1"/>
          <p:nvPr/>
        </p:nvSpPr>
        <p:spPr>
          <a:xfrm>
            <a:off x="10548259" y="3365415"/>
            <a:ext cx="348343" cy="369332"/>
          </a:xfrm>
          <a:prstGeom prst="rect">
            <a:avLst/>
          </a:prstGeom>
          <a:noFill/>
        </p:spPr>
        <p:txBody>
          <a:bodyPr wrap="square" rtlCol="0">
            <a:spAutoFit/>
          </a:bodyPr>
          <a:lstStyle/>
          <a:p>
            <a:r>
              <a:rPr kumimoji="0" lang="en-US" altLang="en-US" sz="1800"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X</a:t>
            </a:r>
            <a:endParaRPr lang="en-US" dirty="0">
              <a:solidFill>
                <a:srgbClr val="C00000"/>
              </a:solidFill>
            </a:endParaRPr>
          </a:p>
        </p:txBody>
      </p:sp>
      <p:sp>
        <p:nvSpPr>
          <p:cNvPr id="9" name="TextBox 8">
            <a:extLst>
              <a:ext uri="{FF2B5EF4-FFF2-40B4-BE49-F238E27FC236}">
                <a16:creationId xmlns:a16="http://schemas.microsoft.com/office/drawing/2014/main" id="{311F19C8-B0BF-7740-5D3E-2EB4C94F92BB}"/>
              </a:ext>
            </a:extLst>
          </p:cNvPr>
          <p:cNvSpPr txBox="1"/>
          <p:nvPr/>
        </p:nvSpPr>
        <p:spPr>
          <a:xfrm>
            <a:off x="10504716" y="3975057"/>
            <a:ext cx="348343" cy="369332"/>
          </a:xfrm>
          <a:prstGeom prst="rect">
            <a:avLst/>
          </a:prstGeom>
          <a:noFill/>
        </p:spPr>
        <p:txBody>
          <a:bodyPr wrap="square" rtlCol="0">
            <a:spAutoFit/>
          </a:bodyPr>
          <a:lstStyle/>
          <a:p>
            <a:r>
              <a:rPr kumimoji="0" lang="en-US" altLang="en-US" sz="1800"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X</a:t>
            </a:r>
            <a:endParaRPr lang="en-US" dirty="0">
              <a:solidFill>
                <a:srgbClr val="C00000"/>
              </a:solidFill>
            </a:endParaRPr>
          </a:p>
        </p:txBody>
      </p:sp>
      <p:sp>
        <p:nvSpPr>
          <p:cNvPr id="10" name="TextBox 9">
            <a:extLst>
              <a:ext uri="{FF2B5EF4-FFF2-40B4-BE49-F238E27FC236}">
                <a16:creationId xmlns:a16="http://schemas.microsoft.com/office/drawing/2014/main" id="{E08D230D-44CD-3FF2-D2CD-704B15D0E8ED}"/>
              </a:ext>
            </a:extLst>
          </p:cNvPr>
          <p:cNvSpPr txBox="1"/>
          <p:nvPr/>
        </p:nvSpPr>
        <p:spPr>
          <a:xfrm>
            <a:off x="10515600" y="4630703"/>
            <a:ext cx="348343" cy="369332"/>
          </a:xfrm>
          <a:prstGeom prst="rect">
            <a:avLst/>
          </a:prstGeom>
          <a:noFill/>
        </p:spPr>
        <p:txBody>
          <a:bodyPr wrap="square" rtlCol="0">
            <a:spAutoFit/>
          </a:bodyPr>
          <a:lstStyle/>
          <a:p>
            <a:r>
              <a:rPr kumimoji="0" lang="en-US" altLang="en-US" sz="1800"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X</a:t>
            </a:r>
            <a:endParaRPr lang="en-US" dirty="0">
              <a:solidFill>
                <a:srgbClr val="C00000"/>
              </a:solidFill>
            </a:endParaRPr>
          </a:p>
        </p:txBody>
      </p:sp>
    </p:spTree>
    <p:extLst>
      <p:ext uri="{BB962C8B-B14F-4D97-AF65-F5344CB8AC3E}">
        <p14:creationId xmlns:p14="http://schemas.microsoft.com/office/powerpoint/2010/main" val="175752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31BE10B2-CFDA-0E55-13E8-E1DBB3736DF2}"/>
              </a:ext>
            </a:extLst>
          </p:cNvPr>
          <p:cNvGraphicFramePr>
            <a:graphicFrameLocks noGrp="1"/>
          </p:cNvGraphicFramePr>
          <p:nvPr>
            <p:extLst>
              <p:ext uri="{D42A27DB-BD31-4B8C-83A1-F6EECF244321}">
                <p14:modId xmlns:p14="http://schemas.microsoft.com/office/powerpoint/2010/main" val="1819479435"/>
              </p:ext>
            </p:extLst>
          </p:nvPr>
        </p:nvGraphicFramePr>
        <p:xfrm>
          <a:off x="609600" y="2317843"/>
          <a:ext cx="10972800" cy="2842071"/>
        </p:xfrm>
        <a:graphic>
          <a:graphicData uri="http://schemas.openxmlformats.org/drawingml/2006/table">
            <a:tbl>
              <a:tblPr firstRow="1" firstCol="1" bandRow="1">
                <a:tableStyleId>{5C22544A-7EE6-4342-B048-85BDC9FD1C3A}</a:tableStyleId>
              </a:tblPr>
              <a:tblGrid>
                <a:gridCol w="3810000">
                  <a:extLst>
                    <a:ext uri="{9D8B030D-6E8A-4147-A177-3AD203B41FA5}">
                      <a16:colId xmlns:a16="http://schemas.microsoft.com/office/drawing/2014/main" val="1581933840"/>
                    </a:ext>
                  </a:extLst>
                </a:gridCol>
                <a:gridCol w="348343">
                  <a:extLst>
                    <a:ext uri="{9D8B030D-6E8A-4147-A177-3AD203B41FA5}">
                      <a16:colId xmlns:a16="http://schemas.microsoft.com/office/drawing/2014/main" val="3389385797"/>
                    </a:ext>
                  </a:extLst>
                </a:gridCol>
                <a:gridCol w="337457">
                  <a:extLst>
                    <a:ext uri="{9D8B030D-6E8A-4147-A177-3AD203B41FA5}">
                      <a16:colId xmlns:a16="http://schemas.microsoft.com/office/drawing/2014/main" val="689634651"/>
                    </a:ext>
                  </a:extLst>
                </a:gridCol>
                <a:gridCol w="315686">
                  <a:extLst>
                    <a:ext uri="{9D8B030D-6E8A-4147-A177-3AD203B41FA5}">
                      <a16:colId xmlns:a16="http://schemas.microsoft.com/office/drawing/2014/main" val="3530823317"/>
                    </a:ext>
                  </a:extLst>
                </a:gridCol>
                <a:gridCol w="326571">
                  <a:extLst>
                    <a:ext uri="{9D8B030D-6E8A-4147-A177-3AD203B41FA5}">
                      <a16:colId xmlns:a16="http://schemas.microsoft.com/office/drawing/2014/main" val="4162481070"/>
                    </a:ext>
                  </a:extLst>
                </a:gridCol>
                <a:gridCol w="348343">
                  <a:extLst>
                    <a:ext uri="{9D8B030D-6E8A-4147-A177-3AD203B41FA5}">
                      <a16:colId xmlns:a16="http://schemas.microsoft.com/office/drawing/2014/main" val="3440580520"/>
                    </a:ext>
                  </a:extLst>
                </a:gridCol>
                <a:gridCol w="3689140">
                  <a:extLst>
                    <a:ext uri="{9D8B030D-6E8A-4147-A177-3AD203B41FA5}">
                      <a16:colId xmlns:a16="http://schemas.microsoft.com/office/drawing/2014/main" val="2427046506"/>
                    </a:ext>
                  </a:extLst>
                </a:gridCol>
                <a:gridCol w="359452">
                  <a:extLst>
                    <a:ext uri="{9D8B030D-6E8A-4147-A177-3AD203B41FA5}">
                      <a16:colId xmlns:a16="http://schemas.microsoft.com/office/drawing/2014/main" val="213546588"/>
                    </a:ext>
                  </a:extLst>
                </a:gridCol>
                <a:gridCol w="359452">
                  <a:extLst>
                    <a:ext uri="{9D8B030D-6E8A-4147-A177-3AD203B41FA5}">
                      <a16:colId xmlns:a16="http://schemas.microsoft.com/office/drawing/2014/main" val="524326512"/>
                    </a:ext>
                  </a:extLst>
                </a:gridCol>
                <a:gridCol w="359452">
                  <a:extLst>
                    <a:ext uri="{9D8B030D-6E8A-4147-A177-3AD203B41FA5}">
                      <a16:colId xmlns:a16="http://schemas.microsoft.com/office/drawing/2014/main" val="1656157416"/>
                    </a:ext>
                  </a:extLst>
                </a:gridCol>
                <a:gridCol w="359452">
                  <a:extLst>
                    <a:ext uri="{9D8B030D-6E8A-4147-A177-3AD203B41FA5}">
                      <a16:colId xmlns:a16="http://schemas.microsoft.com/office/drawing/2014/main" val="2292168210"/>
                    </a:ext>
                  </a:extLst>
                </a:gridCol>
                <a:gridCol w="359452">
                  <a:extLst>
                    <a:ext uri="{9D8B030D-6E8A-4147-A177-3AD203B41FA5}">
                      <a16:colId xmlns:a16="http://schemas.microsoft.com/office/drawing/2014/main" val="1530017473"/>
                    </a:ext>
                  </a:extLst>
                </a:gridCol>
              </a:tblGrid>
              <a:tr h="296052">
                <a:tc>
                  <a:txBody>
                    <a:bodyPr/>
                    <a:lstStyle/>
                    <a:p>
                      <a:pPr marL="0" marR="0">
                        <a:lnSpc>
                          <a:spcPct val="107000"/>
                        </a:lnSpc>
                        <a:spcBef>
                          <a:spcPts val="0"/>
                        </a:spcBef>
                        <a:spcAft>
                          <a:spcPts val="0"/>
                        </a:spcAft>
                      </a:pPr>
                      <a:r>
                        <a:rPr lang="en-US" sz="2000" dirty="0">
                          <a:effectLst/>
                        </a:rPr>
                        <a:t> </a:t>
                      </a:r>
                    </a:p>
                    <a:p>
                      <a:pPr marL="0" marR="0">
                        <a:lnSpc>
                          <a:spcPct val="107000"/>
                        </a:lnSpc>
                        <a:spcBef>
                          <a:spcPts val="0"/>
                        </a:spcBef>
                        <a:spcAft>
                          <a:spcPts val="0"/>
                        </a:spcAft>
                      </a:pPr>
                      <a:r>
                        <a:rPr lang="en-US" sz="2000" dirty="0">
                          <a:effectLst/>
                        </a:rPr>
                        <a:t> </a:t>
                      </a:r>
                    </a:p>
                    <a:p>
                      <a:pPr marL="0" marR="0">
                        <a:lnSpc>
                          <a:spcPct val="107000"/>
                        </a:lnSpc>
                        <a:spcBef>
                          <a:spcPts val="0"/>
                        </a:spcBef>
                        <a:spcAft>
                          <a:spcPts val="0"/>
                        </a:spcAft>
                      </a:pPr>
                      <a:r>
                        <a:rPr lang="en-US" sz="2000" dirty="0">
                          <a:effectLst/>
                        </a:rPr>
                        <a:t> Attribute (ability or performance)</a:t>
                      </a:r>
                      <a:endParaRPr lang="en-U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tx1">
                        <a:lumMod val="65000"/>
                        <a:lumOff val="35000"/>
                      </a:schemeClr>
                    </a:solidFill>
                  </a:tcPr>
                </a:tc>
                <a:tc>
                  <a:txBody>
                    <a:bodyPr/>
                    <a:lstStyle/>
                    <a:p>
                      <a:pPr marL="0" marR="0">
                        <a:lnSpc>
                          <a:spcPts val="900"/>
                        </a:lnSpc>
                        <a:spcBef>
                          <a:spcPts val="0"/>
                        </a:spcBef>
                        <a:spcAft>
                          <a:spcPts val="0"/>
                        </a:spcAft>
                      </a:pPr>
                      <a:r>
                        <a:rPr lang="en-US" sz="1600" dirty="0">
                          <a:effectLst/>
                        </a:rPr>
                        <a:t>Novice</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solidFill>
                      <a:schemeClr val="tx1">
                        <a:lumMod val="65000"/>
                        <a:lumOff val="35000"/>
                      </a:schemeClr>
                    </a:solidFill>
                  </a:tcPr>
                </a:tc>
                <a:tc>
                  <a:txBody>
                    <a:bodyPr/>
                    <a:lstStyle/>
                    <a:p>
                      <a:pPr marL="0" marR="0">
                        <a:lnSpc>
                          <a:spcPts val="900"/>
                        </a:lnSpc>
                        <a:spcBef>
                          <a:spcPts val="0"/>
                        </a:spcBef>
                        <a:spcAft>
                          <a:spcPts val="0"/>
                        </a:spcAft>
                      </a:pPr>
                      <a:r>
                        <a:rPr lang="en-US" sz="1600" dirty="0">
                          <a:effectLst/>
                        </a:rPr>
                        <a:t>Beginner</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solidFill>
                      <a:schemeClr val="tx1">
                        <a:lumMod val="65000"/>
                        <a:lumOff val="35000"/>
                      </a:schemeClr>
                    </a:solidFill>
                  </a:tcPr>
                </a:tc>
                <a:tc>
                  <a:txBody>
                    <a:bodyPr/>
                    <a:lstStyle/>
                    <a:p>
                      <a:pPr marL="0" marR="0">
                        <a:lnSpc>
                          <a:spcPts val="900"/>
                        </a:lnSpc>
                        <a:spcBef>
                          <a:spcPts val="0"/>
                        </a:spcBef>
                        <a:spcAft>
                          <a:spcPts val="0"/>
                        </a:spcAft>
                      </a:pPr>
                      <a:r>
                        <a:rPr lang="en-US" sz="1600" dirty="0">
                          <a:effectLst/>
                        </a:rPr>
                        <a:t>Able</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solidFill>
                      <a:schemeClr val="tx1">
                        <a:lumMod val="65000"/>
                        <a:lumOff val="35000"/>
                      </a:schemeClr>
                    </a:solidFill>
                  </a:tcPr>
                </a:tc>
                <a:tc>
                  <a:txBody>
                    <a:bodyPr/>
                    <a:lstStyle/>
                    <a:p>
                      <a:pPr marL="0" marR="0">
                        <a:lnSpc>
                          <a:spcPts val="900"/>
                        </a:lnSpc>
                        <a:spcBef>
                          <a:spcPts val="0"/>
                        </a:spcBef>
                        <a:spcAft>
                          <a:spcPts val="0"/>
                        </a:spcAft>
                      </a:pPr>
                      <a:r>
                        <a:rPr lang="en-US" sz="1600" dirty="0">
                          <a:effectLst/>
                        </a:rPr>
                        <a:t>Proficient</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solidFill>
                      <a:schemeClr val="tx1">
                        <a:lumMod val="65000"/>
                        <a:lumOff val="35000"/>
                      </a:schemeClr>
                    </a:solidFill>
                  </a:tcPr>
                </a:tc>
                <a:tc>
                  <a:txBody>
                    <a:bodyPr/>
                    <a:lstStyle/>
                    <a:p>
                      <a:pPr marL="0" marR="0">
                        <a:lnSpc>
                          <a:spcPts val="900"/>
                        </a:lnSpc>
                        <a:spcBef>
                          <a:spcPts val="0"/>
                        </a:spcBef>
                        <a:spcAft>
                          <a:spcPts val="0"/>
                        </a:spcAft>
                      </a:pPr>
                      <a:r>
                        <a:rPr lang="en-US" sz="1600" dirty="0">
                          <a:effectLst/>
                        </a:rPr>
                        <a:t>Expert</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solidFill>
                      <a:schemeClr val="tx1">
                        <a:lumMod val="65000"/>
                        <a:lumOff val="35000"/>
                      </a:schemeClr>
                    </a:solidFill>
                  </a:tcPr>
                </a:tc>
                <a:tc>
                  <a:txBody>
                    <a:bodyPr/>
                    <a:lstStyle/>
                    <a:p>
                      <a:pPr marL="0" marR="0">
                        <a:lnSpc>
                          <a:spcPct val="107000"/>
                        </a:lnSpc>
                        <a:spcBef>
                          <a:spcPts val="0"/>
                        </a:spcBef>
                        <a:spcAft>
                          <a:spcPts val="0"/>
                        </a:spcAft>
                      </a:pPr>
                      <a:r>
                        <a:rPr lang="en-US" sz="2000" dirty="0">
                          <a:effectLst/>
                        </a:rPr>
                        <a:t> </a:t>
                      </a:r>
                    </a:p>
                    <a:p>
                      <a:pPr marL="0" marR="0">
                        <a:lnSpc>
                          <a:spcPct val="107000"/>
                        </a:lnSpc>
                        <a:spcBef>
                          <a:spcPts val="0"/>
                        </a:spcBef>
                        <a:spcAft>
                          <a:spcPts val="0"/>
                        </a:spcAft>
                      </a:pPr>
                      <a:r>
                        <a:rPr lang="en-US" sz="2000" dirty="0">
                          <a:effectLst/>
                        </a:rPr>
                        <a:t> </a:t>
                      </a:r>
                    </a:p>
                    <a:p>
                      <a:pPr marL="0" marR="0">
                        <a:lnSpc>
                          <a:spcPct val="107000"/>
                        </a:lnSpc>
                        <a:spcBef>
                          <a:spcPts val="0"/>
                        </a:spcBef>
                        <a:spcAft>
                          <a:spcPts val="0"/>
                        </a:spcAft>
                      </a:pPr>
                      <a:r>
                        <a:rPr lang="en-US" sz="2000" dirty="0">
                          <a:effectLst/>
                        </a:rPr>
                        <a:t>Attribute (ability or performance)</a:t>
                      </a:r>
                      <a:endParaRPr lang="en-U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tx1">
                        <a:lumMod val="65000"/>
                        <a:lumOff val="35000"/>
                      </a:schemeClr>
                    </a:solidFill>
                  </a:tcPr>
                </a:tc>
                <a:tc>
                  <a:txBody>
                    <a:bodyPr/>
                    <a:lstStyle/>
                    <a:p>
                      <a:pPr marL="0" marR="0">
                        <a:lnSpc>
                          <a:spcPts val="900"/>
                        </a:lnSpc>
                        <a:spcBef>
                          <a:spcPts val="0"/>
                        </a:spcBef>
                        <a:spcAft>
                          <a:spcPts val="0"/>
                        </a:spcAft>
                      </a:pPr>
                      <a:r>
                        <a:rPr lang="en-US" sz="1600" dirty="0">
                          <a:effectLst/>
                        </a:rPr>
                        <a:t>Novice</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nchor="ctr">
                    <a:solidFill>
                      <a:schemeClr val="tx1">
                        <a:lumMod val="65000"/>
                        <a:lumOff val="35000"/>
                      </a:schemeClr>
                    </a:solidFill>
                  </a:tcPr>
                </a:tc>
                <a:tc>
                  <a:txBody>
                    <a:bodyPr/>
                    <a:lstStyle/>
                    <a:p>
                      <a:pPr marL="0" marR="0">
                        <a:lnSpc>
                          <a:spcPts val="900"/>
                        </a:lnSpc>
                        <a:spcBef>
                          <a:spcPts val="0"/>
                        </a:spcBef>
                        <a:spcAft>
                          <a:spcPts val="0"/>
                        </a:spcAft>
                      </a:pPr>
                      <a:r>
                        <a:rPr lang="en-US" sz="1600" dirty="0">
                          <a:effectLst/>
                        </a:rPr>
                        <a:t>Beginner</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nchor="ctr">
                    <a:solidFill>
                      <a:schemeClr val="tx1">
                        <a:lumMod val="65000"/>
                        <a:lumOff val="35000"/>
                      </a:schemeClr>
                    </a:solidFill>
                  </a:tcPr>
                </a:tc>
                <a:tc>
                  <a:txBody>
                    <a:bodyPr/>
                    <a:lstStyle/>
                    <a:p>
                      <a:pPr marL="0" marR="0">
                        <a:lnSpc>
                          <a:spcPts val="900"/>
                        </a:lnSpc>
                        <a:spcBef>
                          <a:spcPts val="0"/>
                        </a:spcBef>
                        <a:spcAft>
                          <a:spcPts val="0"/>
                        </a:spcAft>
                      </a:pPr>
                      <a:r>
                        <a:rPr lang="en-US" sz="1600">
                          <a:effectLst/>
                        </a:rPr>
                        <a:t>Able</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nchor="ctr">
                    <a:solidFill>
                      <a:schemeClr val="tx1">
                        <a:lumMod val="65000"/>
                        <a:lumOff val="35000"/>
                      </a:schemeClr>
                    </a:solidFill>
                  </a:tcPr>
                </a:tc>
                <a:tc>
                  <a:txBody>
                    <a:bodyPr/>
                    <a:lstStyle/>
                    <a:p>
                      <a:pPr marL="0" marR="0">
                        <a:lnSpc>
                          <a:spcPts val="900"/>
                        </a:lnSpc>
                        <a:spcBef>
                          <a:spcPts val="0"/>
                        </a:spcBef>
                        <a:spcAft>
                          <a:spcPts val="0"/>
                        </a:spcAft>
                      </a:pPr>
                      <a:r>
                        <a:rPr lang="en-US" sz="1600">
                          <a:effectLst/>
                        </a:rPr>
                        <a:t>Proficient</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nchor="ctr">
                    <a:solidFill>
                      <a:schemeClr val="tx1">
                        <a:lumMod val="65000"/>
                        <a:lumOff val="35000"/>
                      </a:schemeClr>
                    </a:solidFill>
                  </a:tcPr>
                </a:tc>
                <a:tc>
                  <a:txBody>
                    <a:bodyPr/>
                    <a:lstStyle/>
                    <a:p>
                      <a:pPr marL="0" marR="0">
                        <a:lnSpc>
                          <a:spcPts val="900"/>
                        </a:lnSpc>
                        <a:spcBef>
                          <a:spcPts val="0"/>
                        </a:spcBef>
                        <a:spcAft>
                          <a:spcPts val="0"/>
                        </a:spcAft>
                      </a:pPr>
                      <a:r>
                        <a:rPr lang="en-US" sz="1600" dirty="0">
                          <a:effectLst/>
                        </a:rPr>
                        <a:t>Expert</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vert="vert270" anchor="ctr">
                    <a:solidFill>
                      <a:schemeClr val="tx1">
                        <a:lumMod val="65000"/>
                        <a:lumOff val="35000"/>
                      </a:schemeClr>
                    </a:solidFill>
                  </a:tcPr>
                </a:tc>
                <a:extLst>
                  <a:ext uri="{0D108BD9-81ED-4DB2-BD59-A6C34878D82A}">
                    <a16:rowId xmlns:a16="http://schemas.microsoft.com/office/drawing/2014/main" val="2666517429"/>
                  </a:ext>
                </a:extLst>
              </a:tr>
              <a:tr h="340520">
                <a:tc>
                  <a:txBody>
                    <a:bodyPr/>
                    <a:lstStyle/>
                    <a:p>
                      <a:pPr marL="0" marR="0">
                        <a:lnSpc>
                          <a:spcPct val="107000"/>
                        </a:lnSpc>
                        <a:spcBef>
                          <a:spcPts val="0"/>
                        </a:spcBef>
                        <a:spcAft>
                          <a:spcPts val="0"/>
                        </a:spcAft>
                      </a:pPr>
                      <a:r>
                        <a:rPr lang="en-US" sz="2000" dirty="0">
                          <a:effectLst/>
                        </a:rPr>
                        <a:t>Defining goals with teammates</a:t>
                      </a:r>
                      <a:endParaRPr lang="en-U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bg1">
                        <a:lumMod val="50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l">
                        <a:spcBef>
                          <a:spcPts val="0"/>
                        </a:spcBef>
                        <a:spcAft>
                          <a:spcPts val="0"/>
                        </a:spcAft>
                      </a:pPr>
                      <a:r>
                        <a:rPr lang="en-US" sz="2000" b="1" kern="1200" dirty="0">
                          <a:solidFill>
                            <a:schemeClr val="lt1"/>
                          </a:solidFill>
                          <a:effectLst/>
                          <a:latin typeface="+mn-lt"/>
                          <a:ea typeface="+mn-ea"/>
                          <a:cs typeface="+mn-cs"/>
                        </a:rPr>
                        <a:t>Behaving like a gracious professional</a:t>
                      </a:r>
                    </a:p>
                  </a:txBody>
                  <a:tcPr marL="68580" marR="68580" marT="0" marB="0">
                    <a:solidFill>
                      <a:schemeClr val="bg1">
                        <a:lumMod val="50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2787601469"/>
                  </a:ext>
                </a:extLst>
              </a:tr>
              <a:tr h="340520">
                <a:tc>
                  <a:txBody>
                    <a:bodyPr/>
                    <a:lstStyle/>
                    <a:p>
                      <a:pPr marL="0" marR="0">
                        <a:lnSpc>
                          <a:spcPct val="107000"/>
                        </a:lnSpc>
                        <a:spcBef>
                          <a:spcPts val="0"/>
                        </a:spcBef>
                        <a:spcAft>
                          <a:spcPts val="0"/>
                        </a:spcAft>
                      </a:pPr>
                      <a:r>
                        <a:rPr lang="en-US" sz="2000" dirty="0">
                          <a:effectLst/>
                        </a:rPr>
                        <a:t>Keeping a focus on goal achievement</a:t>
                      </a:r>
                      <a:endParaRPr lang="en-U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bg1">
                        <a:lumMod val="50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l">
                        <a:spcBef>
                          <a:spcPts val="0"/>
                        </a:spcBef>
                        <a:spcAft>
                          <a:spcPts val="0"/>
                        </a:spcAft>
                      </a:pPr>
                      <a:r>
                        <a:rPr lang="en-US" sz="2000" b="1" kern="1200" dirty="0">
                          <a:solidFill>
                            <a:schemeClr val="lt1"/>
                          </a:solidFill>
                          <a:effectLst/>
                          <a:latin typeface="+mn-lt"/>
                          <a:ea typeface="+mn-ea"/>
                          <a:cs typeface="+mn-cs"/>
                        </a:rPr>
                        <a:t>Showing all teammates respect</a:t>
                      </a:r>
                    </a:p>
                  </a:txBody>
                  <a:tcPr marL="68580" marR="68580" marT="0" marB="0">
                    <a:solidFill>
                      <a:schemeClr val="bg1">
                        <a:lumMod val="50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810268292"/>
                  </a:ext>
                </a:extLst>
              </a:tr>
              <a:tr h="340520">
                <a:tc>
                  <a:txBody>
                    <a:bodyPr/>
                    <a:lstStyle/>
                    <a:p>
                      <a:pPr marL="0" marR="0">
                        <a:lnSpc>
                          <a:spcPct val="107000"/>
                        </a:lnSpc>
                        <a:spcBef>
                          <a:spcPts val="0"/>
                        </a:spcBef>
                        <a:spcAft>
                          <a:spcPts val="0"/>
                        </a:spcAft>
                      </a:pPr>
                      <a:r>
                        <a:rPr lang="en-US" sz="2000" dirty="0">
                          <a:effectLst/>
                        </a:rPr>
                        <a:t>Building an admirable team reputation</a:t>
                      </a:r>
                      <a:endParaRPr lang="en-U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bg1">
                        <a:lumMod val="50000"/>
                      </a:schemeClr>
                    </a:solidFill>
                  </a:tcPr>
                </a:tc>
                <a:tc>
                  <a:txBody>
                    <a:bodyPr/>
                    <a:lstStyle/>
                    <a:p>
                      <a:pPr marL="0" marR="0" algn="just">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just">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just">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just">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l">
                        <a:spcBef>
                          <a:spcPts val="0"/>
                        </a:spcBef>
                        <a:spcAft>
                          <a:spcPts val="0"/>
                        </a:spcAft>
                      </a:pPr>
                      <a:r>
                        <a:rPr lang="en-US" sz="2000" b="1" kern="1200" dirty="0">
                          <a:solidFill>
                            <a:schemeClr val="lt1"/>
                          </a:solidFill>
                          <a:effectLst/>
                          <a:latin typeface="+mn-lt"/>
                          <a:ea typeface="+mn-ea"/>
                          <a:cs typeface="+mn-cs"/>
                        </a:rPr>
                        <a:t>Building team morale and spirit</a:t>
                      </a:r>
                    </a:p>
                  </a:txBody>
                  <a:tcPr marL="68580" marR="68580" marT="0" marB="0">
                    <a:solidFill>
                      <a:schemeClr val="bg1">
                        <a:lumMod val="50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just">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2992861347"/>
                  </a:ext>
                </a:extLst>
              </a:tr>
            </a:tbl>
          </a:graphicData>
        </a:graphic>
      </p:graphicFrame>
      <p:sp>
        <p:nvSpPr>
          <p:cNvPr id="3" name="Rectangle 1">
            <a:extLst>
              <a:ext uri="{FF2B5EF4-FFF2-40B4-BE49-F238E27FC236}">
                <a16:creationId xmlns:a16="http://schemas.microsoft.com/office/drawing/2014/main" id="{719FE98B-E604-61B8-C0B7-4572AC4929D8}"/>
              </a:ext>
            </a:extLst>
          </p:cNvPr>
          <p:cNvSpPr>
            <a:spLocks noChangeArrowheads="1"/>
          </p:cNvSpPr>
          <p:nvPr/>
        </p:nvSpPr>
        <p:spPr bwMode="auto">
          <a:xfrm>
            <a:off x="609600" y="343541"/>
            <a:ext cx="10972800" cy="1908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sz="3200" b="0" i="0" u="none" strike="noStrike" cap="none" normalizeH="0" baseline="0" dirty="0">
                <a:ln>
                  <a:noFill/>
                </a:ln>
                <a:solidFill>
                  <a:srgbClr val="000000"/>
                </a:solidFill>
                <a:effectLst/>
                <a:latin typeface="Cooper Black" panose="0208090404030B020404" pitchFamily="18" charset="0"/>
                <a:ea typeface="Times New Roman" panose="02020603050405020304" pitchFamily="18" charset="0"/>
                <a:cs typeface="Times New Roman" panose="02020603050405020304" pitchFamily="18" charset="0"/>
              </a:rPr>
              <a:t>Team Professional Assessment: End</a:t>
            </a: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endParaRPr kumimoji="0" lang="en-US" altLang="en-US" sz="1000" b="1" i="0" u="none" strike="noStrike" cap="none" normalizeH="0" baseline="0" dirty="0">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sz="2400" b="1" i="0" u="none" strike="noStrike" cap="small" normalizeH="0" dirty="0">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Instructions</a:t>
            </a: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Rate yourself thoughtfully (mark </a:t>
            </a: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X</a:t>
            </a: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for each attribute on a scale for high school students.</a:t>
            </a:r>
            <a:endParaRPr kumimoji="0" lang="en-US" altLang="en-US" sz="2400" b="1" i="0" u="none" strike="noStrike" cap="none" normalizeH="0" baseline="0" dirty="0">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sz="2400" b="1" i="0" u="none" strike="noStrike" cap="none" normalizeH="0" baseline="0" dirty="0">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Season Start Assessment (Timing: </a:t>
            </a:r>
            <a:r>
              <a:rPr kumimoji="0" lang="en-US" altLang="en-US" sz="2000" b="1" i="0" u="none" strike="noStrike" cap="none" normalizeH="0" baseline="0" dirty="0">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9/10</a:t>
            </a:r>
            <a:r>
              <a:rPr kumimoji="0" lang="en-US" altLang="en-US" sz="2400" b="1" i="0" u="none" strike="noStrike" cap="none" normalizeH="0" baseline="30000" dirty="0">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th</a:t>
            </a:r>
            <a:r>
              <a:rPr kumimoji="0" lang="en-US" altLang="en-US" sz="2400" b="1" i="0" u="none" strike="noStrike" cap="none" normalizeH="0" baseline="0" dirty="0">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 of way into season)</a:t>
            </a:r>
          </a:p>
        </p:txBody>
      </p:sp>
      <p:sp>
        <p:nvSpPr>
          <p:cNvPr id="4" name="Rectangle 1">
            <a:extLst>
              <a:ext uri="{FF2B5EF4-FFF2-40B4-BE49-F238E27FC236}">
                <a16:creationId xmlns:a16="http://schemas.microsoft.com/office/drawing/2014/main" id="{810EE9B8-5A4A-1B8D-2FE2-33DED8626B77}"/>
              </a:ext>
            </a:extLst>
          </p:cNvPr>
          <p:cNvSpPr>
            <a:spLocks noChangeArrowheads="1"/>
          </p:cNvSpPr>
          <p:nvPr/>
        </p:nvSpPr>
        <p:spPr bwMode="auto">
          <a:xfrm>
            <a:off x="609600" y="5102006"/>
            <a:ext cx="10972800" cy="1446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sz="2400" b="1" i="0" u="none" strike="noStrike" cap="small" normalizeH="0" dirty="0">
                <a:ln>
                  <a:noFill/>
                </a:ln>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Reflection</a:t>
            </a:r>
          </a:p>
          <a:p>
            <a:r>
              <a:rPr lang="en-US" sz="2000" dirty="0"/>
              <a:t>Where did you make the greatest improvement?</a:t>
            </a:r>
          </a:p>
          <a:p>
            <a:r>
              <a:rPr lang="en-US" sz="2000" dirty="0"/>
              <a:t>To what do you credit this improvement?</a:t>
            </a:r>
          </a:p>
          <a:p>
            <a:r>
              <a:rPr lang="en-US" sz="2000" dirty="0"/>
              <a:t>What can you do to make future improvements yet needed?</a:t>
            </a:r>
            <a:endParaRPr lang="en-US" dirty="0"/>
          </a:p>
        </p:txBody>
      </p:sp>
      <p:sp>
        <p:nvSpPr>
          <p:cNvPr id="5" name="TextBox 4">
            <a:extLst>
              <a:ext uri="{FF2B5EF4-FFF2-40B4-BE49-F238E27FC236}">
                <a16:creationId xmlns:a16="http://schemas.microsoft.com/office/drawing/2014/main" id="{0DB97A0F-68F3-7A8B-304C-6CEB148426E8}"/>
              </a:ext>
            </a:extLst>
          </p:cNvPr>
          <p:cNvSpPr txBox="1"/>
          <p:nvPr/>
        </p:nvSpPr>
        <p:spPr>
          <a:xfrm>
            <a:off x="5442856" y="3441615"/>
            <a:ext cx="348343" cy="369332"/>
          </a:xfrm>
          <a:prstGeom prst="rect">
            <a:avLst/>
          </a:prstGeom>
          <a:noFill/>
        </p:spPr>
        <p:txBody>
          <a:bodyPr wrap="square" rtlCol="0">
            <a:spAutoFit/>
          </a:bodyPr>
          <a:lstStyle/>
          <a:p>
            <a:r>
              <a:rPr kumimoji="0" lang="en-US" altLang="en-US" sz="1800"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X</a:t>
            </a:r>
            <a:endParaRPr lang="en-US" dirty="0">
              <a:solidFill>
                <a:srgbClr val="C00000"/>
              </a:solidFill>
            </a:endParaRPr>
          </a:p>
        </p:txBody>
      </p:sp>
      <p:sp>
        <p:nvSpPr>
          <p:cNvPr id="6" name="TextBox 5">
            <a:extLst>
              <a:ext uri="{FF2B5EF4-FFF2-40B4-BE49-F238E27FC236}">
                <a16:creationId xmlns:a16="http://schemas.microsoft.com/office/drawing/2014/main" id="{0EAC075A-0F51-6799-5E41-CA1CA5167645}"/>
              </a:ext>
            </a:extLst>
          </p:cNvPr>
          <p:cNvSpPr txBox="1"/>
          <p:nvPr/>
        </p:nvSpPr>
        <p:spPr>
          <a:xfrm>
            <a:off x="5105400" y="3920629"/>
            <a:ext cx="348343" cy="369332"/>
          </a:xfrm>
          <a:prstGeom prst="rect">
            <a:avLst/>
          </a:prstGeom>
          <a:noFill/>
        </p:spPr>
        <p:txBody>
          <a:bodyPr wrap="square" rtlCol="0">
            <a:spAutoFit/>
          </a:bodyPr>
          <a:lstStyle/>
          <a:p>
            <a:r>
              <a:rPr kumimoji="0" lang="en-US" altLang="en-US" sz="1800"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X</a:t>
            </a:r>
            <a:endParaRPr lang="en-US" dirty="0">
              <a:solidFill>
                <a:srgbClr val="C00000"/>
              </a:solidFill>
            </a:endParaRPr>
          </a:p>
        </p:txBody>
      </p:sp>
      <p:sp>
        <p:nvSpPr>
          <p:cNvPr id="7" name="TextBox 6">
            <a:extLst>
              <a:ext uri="{FF2B5EF4-FFF2-40B4-BE49-F238E27FC236}">
                <a16:creationId xmlns:a16="http://schemas.microsoft.com/office/drawing/2014/main" id="{79EB4E57-434C-89C1-6037-89BD838629C7}"/>
              </a:ext>
            </a:extLst>
          </p:cNvPr>
          <p:cNvSpPr txBox="1"/>
          <p:nvPr/>
        </p:nvSpPr>
        <p:spPr>
          <a:xfrm>
            <a:off x="5442860" y="4628237"/>
            <a:ext cx="348343" cy="369332"/>
          </a:xfrm>
          <a:prstGeom prst="rect">
            <a:avLst/>
          </a:prstGeom>
          <a:noFill/>
        </p:spPr>
        <p:txBody>
          <a:bodyPr wrap="square" rtlCol="0">
            <a:spAutoFit/>
          </a:bodyPr>
          <a:lstStyle/>
          <a:p>
            <a:r>
              <a:rPr kumimoji="0" lang="en-US" altLang="en-US" sz="1800"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X</a:t>
            </a:r>
            <a:endParaRPr lang="en-US" dirty="0">
              <a:solidFill>
                <a:srgbClr val="C00000"/>
              </a:solidFill>
            </a:endParaRPr>
          </a:p>
        </p:txBody>
      </p:sp>
      <p:sp>
        <p:nvSpPr>
          <p:cNvPr id="8" name="TextBox 7">
            <a:extLst>
              <a:ext uri="{FF2B5EF4-FFF2-40B4-BE49-F238E27FC236}">
                <a16:creationId xmlns:a16="http://schemas.microsoft.com/office/drawing/2014/main" id="{8D0D80C5-B0B9-8C79-572B-81C60BC3E7A4}"/>
              </a:ext>
            </a:extLst>
          </p:cNvPr>
          <p:cNvSpPr txBox="1"/>
          <p:nvPr/>
        </p:nvSpPr>
        <p:spPr>
          <a:xfrm>
            <a:off x="10874833" y="3387188"/>
            <a:ext cx="348343" cy="369332"/>
          </a:xfrm>
          <a:prstGeom prst="rect">
            <a:avLst/>
          </a:prstGeom>
          <a:noFill/>
        </p:spPr>
        <p:txBody>
          <a:bodyPr wrap="square" rtlCol="0">
            <a:spAutoFit/>
          </a:bodyPr>
          <a:lstStyle/>
          <a:p>
            <a:r>
              <a:rPr kumimoji="0" lang="en-US" altLang="en-US" sz="1800"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X</a:t>
            </a:r>
            <a:endParaRPr lang="en-US" dirty="0">
              <a:solidFill>
                <a:srgbClr val="C00000"/>
              </a:solidFill>
            </a:endParaRPr>
          </a:p>
        </p:txBody>
      </p:sp>
      <p:sp>
        <p:nvSpPr>
          <p:cNvPr id="9" name="TextBox 8">
            <a:extLst>
              <a:ext uri="{FF2B5EF4-FFF2-40B4-BE49-F238E27FC236}">
                <a16:creationId xmlns:a16="http://schemas.microsoft.com/office/drawing/2014/main" id="{311F19C8-B0BF-7740-5D3E-2EB4C94F92BB}"/>
              </a:ext>
            </a:extLst>
          </p:cNvPr>
          <p:cNvSpPr txBox="1"/>
          <p:nvPr/>
        </p:nvSpPr>
        <p:spPr>
          <a:xfrm>
            <a:off x="10896601" y="3975057"/>
            <a:ext cx="348343" cy="369332"/>
          </a:xfrm>
          <a:prstGeom prst="rect">
            <a:avLst/>
          </a:prstGeom>
          <a:noFill/>
        </p:spPr>
        <p:txBody>
          <a:bodyPr wrap="square" rtlCol="0">
            <a:spAutoFit/>
          </a:bodyPr>
          <a:lstStyle/>
          <a:p>
            <a:r>
              <a:rPr kumimoji="0" lang="en-US" altLang="en-US" sz="1800"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X</a:t>
            </a:r>
            <a:endParaRPr lang="en-US" dirty="0">
              <a:solidFill>
                <a:srgbClr val="C00000"/>
              </a:solidFill>
            </a:endParaRPr>
          </a:p>
        </p:txBody>
      </p:sp>
      <p:sp>
        <p:nvSpPr>
          <p:cNvPr id="10" name="TextBox 9">
            <a:extLst>
              <a:ext uri="{FF2B5EF4-FFF2-40B4-BE49-F238E27FC236}">
                <a16:creationId xmlns:a16="http://schemas.microsoft.com/office/drawing/2014/main" id="{E08D230D-44CD-3FF2-D2CD-704B15D0E8ED}"/>
              </a:ext>
            </a:extLst>
          </p:cNvPr>
          <p:cNvSpPr txBox="1"/>
          <p:nvPr/>
        </p:nvSpPr>
        <p:spPr>
          <a:xfrm>
            <a:off x="10907485" y="4641589"/>
            <a:ext cx="348343" cy="369332"/>
          </a:xfrm>
          <a:prstGeom prst="rect">
            <a:avLst/>
          </a:prstGeom>
          <a:noFill/>
        </p:spPr>
        <p:txBody>
          <a:bodyPr wrap="square" rtlCol="0">
            <a:spAutoFit/>
          </a:bodyPr>
          <a:lstStyle/>
          <a:p>
            <a:r>
              <a:rPr kumimoji="0" lang="en-US" altLang="en-US" sz="1800"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X</a:t>
            </a:r>
            <a:endParaRPr lang="en-US" dirty="0">
              <a:solidFill>
                <a:srgbClr val="C00000"/>
              </a:solidFill>
            </a:endParaRPr>
          </a:p>
        </p:txBody>
      </p:sp>
    </p:spTree>
    <p:extLst>
      <p:ext uri="{BB962C8B-B14F-4D97-AF65-F5344CB8AC3E}">
        <p14:creationId xmlns:p14="http://schemas.microsoft.com/office/powerpoint/2010/main" val="204187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B976BD-285F-0870-DE9F-218647F03A91}"/>
              </a:ext>
            </a:extLst>
          </p:cNvPr>
          <p:cNvSpPr txBox="1"/>
          <p:nvPr/>
        </p:nvSpPr>
        <p:spPr>
          <a:xfrm>
            <a:off x="598714" y="496584"/>
            <a:ext cx="10972800" cy="6181179"/>
          </a:xfrm>
          <a:prstGeom prst="rect">
            <a:avLst/>
          </a:prstGeom>
          <a:noFill/>
        </p:spPr>
        <p:txBody>
          <a:bodyPr wrap="square">
            <a:spAutoFit/>
          </a:bodyPr>
          <a:lstStyle/>
          <a:p>
            <a:pPr marL="0" marR="0" algn="just">
              <a:spcBef>
                <a:spcPts val="200"/>
              </a:spcBef>
              <a:spcAft>
                <a:spcPts val="1200"/>
              </a:spcAft>
            </a:pPr>
            <a:r>
              <a:rPr lang="en-US" sz="3200" b="1" dirty="0">
                <a:effectLst/>
                <a:latin typeface="Cooper Black" panose="0208090404030B020404" pitchFamily="18" charset="0"/>
                <a:ea typeface="Times New Roman" panose="02020603050405020304" pitchFamily="18" charset="0"/>
                <a:cs typeface="Times New Roman" panose="02020603050405020304" pitchFamily="18" charset="0"/>
              </a:rPr>
              <a:t>A Model</a:t>
            </a:r>
          </a:p>
          <a:p>
            <a:pPr marL="0" marR="0" algn="just">
              <a:spcBef>
                <a:spcPts val="12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Context:   </a:t>
            </a:r>
            <a:r>
              <a:rPr lang="en-US" sz="2400" dirty="0">
                <a:effectLst/>
                <a:latin typeface="Calibri" panose="020F0502020204030204" pitchFamily="34" charset="0"/>
                <a:ea typeface="Calibri" panose="020F0502020204030204" pitchFamily="34" charset="0"/>
                <a:cs typeface="Times New Roman" panose="02020603050405020304" pitchFamily="18" charset="0"/>
              </a:rPr>
              <a:t>People watch actions, listen, observe body language, and make judgments. </a:t>
            </a:r>
          </a:p>
          <a:p>
            <a:pPr marL="0" marR="0" algn="just">
              <a:spcBef>
                <a:spcPts val="1200"/>
              </a:spcBef>
              <a:spcAft>
                <a:spcPts val="0"/>
              </a:spcAft>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	We want to be faultless so none can speak negative about us. </a:t>
            </a:r>
          </a:p>
          <a:p>
            <a:pPr marL="0" marR="0" algn="just">
              <a:spcBef>
                <a:spcPts val="1200"/>
              </a:spcBef>
              <a:spcAft>
                <a:spcPts val="800"/>
              </a:spcAft>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W</a:t>
            </a:r>
            <a:r>
              <a:rPr lang="en-US" sz="2400" dirty="0">
                <a:effectLst/>
                <a:latin typeface="Calibri" panose="020F0502020204030204" pitchFamily="34" charset="0"/>
                <a:ea typeface="Calibri" panose="020F0502020204030204" pitchFamily="34" charset="0"/>
                <a:cs typeface="Times New Roman" panose="02020603050405020304" pitchFamily="18" charset="0"/>
              </a:rPr>
              <a:t>e represent ourselves, our families, God, and FIRST®.</a:t>
            </a:r>
          </a:p>
          <a:p>
            <a:pPr marL="0" marR="0" algn="just">
              <a:spcBef>
                <a:spcPts val="0"/>
              </a:spcBef>
              <a:spcAft>
                <a:spcPts val="800"/>
              </a:spcAft>
            </a:pPr>
            <a:r>
              <a:rPr lang="en-US" sz="2400" b="1" i="1" dirty="0">
                <a:solidFill>
                  <a:srgbClr val="C00000"/>
                </a:solidFill>
                <a:effectLst/>
                <a:latin typeface="Arial" panose="020B0604020202020204" pitchFamily="34" charset="0"/>
                <a:ea typeface="Calibri" panose="020F0502020204030204" pitchFamily="34" charset="0"/>
                <a:cs typeface="Segoe UI" panose="020B0502040204020203" pitchFamily="34" charset="0"/>
              </a:rPr>
              <a:t>PRINCIPLE: Set an impeccable example: good work, integrity, sound speech, and teaching others.</a:t>
            </a:r>
            <a:r>
              <a:rPr lang="en-US" sz="2400" b="1" i="1" baseline="30000" dirty="0">
                <a:solidFill>
                  <a:srgbClr val="C00000"/>
                </a:solidFill>
                <a:effectLst/>
                <a:latin typeface="Arial" panose="020B0604020202020204" pitchFamily="34" charset="0"/>
                <a:ea typeface="Calibri" panose="020F0502020204030204" pitchFamily="34" charset="0"/>
                <a:cs typeface="Segoe UI" panose="020B0502040204020203" pitchFamily="34" charset="0"/>
              </a:rPr>
              <a:t>4</a:t>
            </a:r>
          </a:p>
          <a:p>
            <a:pPr marL="0" marR="0" algn="just">
              <a:spcBef>
                <a:spcPts val="12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Discussion: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Discuss what you want to model and whom you represent.  </a:t>
            </a:r>
          </a:p>
          <a:p>
            <a:pPr marL="0" marR="0" algn="just">
              <a:spcBef>
                <a:spcPts val="600"/>
              </a:spcBef>
              <a:spcAft>
                <a:spcPts val="0"/>
              </a:spcAft>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List key behaviors the team should always practice. </a:t>
            </a:r>
          </a:p>
          <a:p>
            <a:pPr marL="0" marR="0" algn="just">
              <a:spcBef>
                <a:spcPts val="12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Reflection: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Which of these behaviors will be most important to you?</a:t>
            </a:r>
          </a:p>
          <a:p>
            <a:pPr marL="0" marR="0" algn="just">
              <a:spcBef>
                <a:spcPts val="0"/>
              </a:spcBef>
              <a:spcAft>
                <a:spcPts val="800"/>
              </a:spcAft>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	How might you develop the qualities you desire to display?</a:t>
            </a:r>
          </a:p>
          <a:p>
            <a:pPr marL="0" marR="0" algn="just">
              <a:spcBef>
                <a:spcPts val="0"/>
              </a:spcBef>
              <a:spcAft>
                <a:spcPts val="800"/>
              </a:spcAft>
            </a:pPr>
            <a:endParaRPr lang="en-US" sz="12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endParaRPr>
          </a:p>
          <a:p>
            <a:pPr marL="0" marR="0" algn="just">
              <a:spcBef>
                <a:spcPts val="0"/>
              </a:spcBef>
              <a:spcAft>
                <a:spcPts val="800"/>
              </a:spcAft>
            </a:pPr>
            <a:r>
              <a:rPr lang="en-US" sz="16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4 </a:t>
            </a:r>
            <a:r>
              <a:rPr lang="en-US" sz="1600" i="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In everything set an example by doing what is good. In your teaching show integrity, seriousness and soundness of speech that cannot be condemned, so that those who oppose you may be ashamed because they have nothing bad to say about us. (Titus 2:7-8)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633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3EA886-46D4-4587-4289-F74E1B213862}"/>
              </a:ext>
            </a:extLst>
          </p:cNvPr>
          <p:cNvSpPr txBox="1"/>
          <p:nvPr/>
        </p:nvSpPr>
        <p:spPr>
          <a:xfrm>
            <a:off x="631371" y="547533"/>
            <a:ext cx="10951029" cy="6124754"/>
          </a:xfrm>
          <a:prstGeom prst="rect">
            <a:avLst/>
          </a:prstGeom>
          <a:noFill/>
        </p:spPr>
        <p:txBody>
          <a:bodyPr wrap="square">
            <a:spAutoFit/>
          </a:bodyPr>
          <a:lstStyle/>
          <a:p>
            <a:pPr marL="0" marR="0" algn="just">
              <a:spcBef>
                <a:spcPts val="200"/>
              </a:spcBef>
              <a:spcAft>
                <a:spcPts val="1200"/>
              </a:spcAft>
            </a:pPr>
            <a:r>
              <a:rPr lang="en-US" sz="3200" b="1" dirty="0">
                <a:effectLst/>
                <a:latin typeface="Cooper Black" panose="0208090404030B020404" pitchFamily="18" charset="0"/>
                <a:ea typeface="Times New Roman" panose="02020603050405020304" pitchFamily="18" charset="0"/>
                <a:cs typeface="Times New Roman" panose="02020603050405020304" pitchFamily="18" charset="0"/>
              </a:rPr>
              <a:t>Gracious Professionalism</a:t>
            </a:r>
          </a:p>
          <a:p>
            <a:pPr marL="0" marR="0" algn="just">
              <a:spcBef>
                <a:spcPts val="6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Context: </a:t>
            </a:r>
            <a:r>
              <a:rPr lang="en-US" sz="2400" i="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Gracious Professionalism</a:t>
            </a:r>
            <a:r>
              <a:rPr lang="en-US" sz="2400" dirty="0">
                <a:effectLst/>
                <a:latin typeface="Calibri" panose="020F0502020204030204" pitchFamily="34" charset="0"/>
                <a:ea typeface="Calibri" panose="020F0502020204030204" pitchFamily="34" charset="0"/>
                <a:cs typeface="Calibri" panose="020F0502020204030204" pitchFamily="34" charset="0"/>
              </a:rPr>
              <a:t> is being both gracious and professional. </a:t>
            </a:r>
          </a:p>
          <a:p>
            <a:pPr marL="0" marR="0" algn="just">
              <a:spcBef>
                <a:spcPts val="600"/>
              </a:spcBef>
              <a:spcAft>
                <a:spcPts val="0"/>
              </a:spcAft>
              <a:tabLst>
                <a:tab pos="457200" algn="l"/>
              </a:tabLst>
            </a:pPr>
            <a:r>
              <a:rPr lang="en-US" sz="2400" dirty="0">
                <a:latin typeface="Calibri" panose="020F0502020204030204" pitchFamily="34" charset="0"/>
                <a:ea typeface="Calibri" panose="020F0502020204030204" pitchFamily="34" charset="0"/>
                <a:cs typeface="Calibri" panose="020F0502020204030204" pitchFamily="34" charset="0"/>
              </a:rPr>
              <a:t>	E</a:t>
            </a:r>
            <a:r>
              <a:rPr lang="en-US" sz="2400" dirty="0">
                <a:effectLst/>
                <a:latin typeface="Calibri" panose="020F0502020204030204" pitchFamily="34" charset="0"/>
                <a:ea typeface="Calibri" panose="020F0502020204030204" pitchFamily="34" charset="0"/>
                <a:cs typeface="Calibri" panose="020F0502020204030204" pitchFamily="34" charset="0"/>
              </a:rPr>
              <a:t>ncouraging high-quality work, valuing others, and showing respect. </a:t>
            </a:r>
            <a:r>
              <a:rPr lang="en-US" sz="2400" dirty="0">
                <a:latin typeface="Calibri" panose="020F0502020204030204" pitchFamily="34" charset="0"/>
                <a:ea typeface="Calibri" panose="020F0502020204030204" pitchFamily="34" charset="0"/>
                <a:cs typeface="Times New Roman" panose="02020603050405020304" pitchFamily="18" charset="0"/>
              </a:rPr>
              <a:t>  </a:t>
            </a:r>
          </a:p>
          <a:p>
            <a:pPr marL="0" marR="0" algn="just">
              <a:spcBef>
                <a:spcPts val="600"/>
              </a:spcBef>
              <a:spcAft>
                <a:spcPts val="0"/>
              </a:spcAft>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Calibri" panose="020F0502020204030204" pitchFamily="34" charset="0"/>
              </a:rPr>
              <a:t>L</a:t>
            </a:r>
            <a:r>
              <a:rPr lang="en-US" sz="2400" dirty="0">
                <a:effectLst/>
                <a:latin typeface="Calibri" panose="020F0502020204030204" pitchFamily="34" charset="0"/>
                <a:ea typeface="Calibri" panose="020F0502020204030204" pitchFamily="34" charset="0"/>
                <a:cs typeface="Calibri" panose="020F0502020204030204" pitchFamily="34" charset="0"/>
              </a:rPr>
              <a:t>earning and competing like crazy but treating one another with respect. </a:t>
            </a:r>
          </a:p>
          <a:p>
            <a:pPr marL="0" marR="0" algn="just">
              <a:spcBef>
                <a:spcPts val="600"/>
              </a:spcBef>
              <a:spcAft>
                <a:spcPts val="0"/>
              </a:spcAft>
              <a:tabLst>
                <a:tab pos="457200" algn="l"/>
              </a:tabLst>
            </a:pP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Your actions and attitudes should demonstrate gracious professionalism.</a:t>
            </a:r>
          </a:p>
          <a:p>
            <a:pPr marL="0" marR="0" algn="just">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pPr>
            <a:r>
              <a:rPr lang="en-US" sz="2400" b="1" i="1" dirty="0">
                <a:solidFill>
                  <a:srgbClr val="C00000"/>
                </a:solidFill>
                <a:effectLst/>
                <a:latin typeface="Arial" panose="020B0604020202020204" pitchFamily="34" charset="0"/>
                <a:ea typeface="Calibri" panose="020F0502020204030204" pitchFamily="34" charset="0"/>
                <a:cs typeface="Segoe UI" panose="020B0502040204020203" pitchFamily="34" charset="0"/>
              </a:rPr>
              <a:t>PRINCIPLE: The authenticity of one’s graciousness is reflected by words and actions that come intentionally and unintentionally.</a:t>
            </a:r>
            <a:r>
              <a:rPr lang="en-US" sz="2400" b="1" i="1" baseline="30000" dirty="0">
                <a:solidFill>
                  <a:srgbClr val="C00000"/>
                </a:solidFill>
                <a:effectLst/>
                <a:latin typeface="Arial" panose="020B0604020202020204" pitchFamily="34" charset="0"/>
                <a:ea typeface="Calibri" panose="020F0502020204030204" pitchFamily="34" charset="0"/>
                <a:cs typeface="Segoe UI" panose="020B0502040204020203" pitchFamily="34" charset="0"/>
              </a:rPr>
              <a:t>5</a:t>
            </a:r>
          </a:p>
          <a:p>
            <a:pPr marL="0" marR="0" algn="just">
              <a:spcBef>
                <a:spcPts val="12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Discussion: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Discuss how you understand “gracious professionalism.” </a:t>
            </a:r>
          </a:p>
          <a:p>
            <a:pPr marL="0" marR="0" algn="just">
              <a:spcBef>
                <a:spcPts val="600"/>
              </a:spcBef>
              <a:spcAft>
                <a:spcPts val="0"/>
              </a:spcAft>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List actions that show gracious professionalism.</a:t>
            </a:r>
          </a:p>
          <a:p>
            <a:pPr marL="0" marR="0" algn="just">
              <a:spcBef>
                <a:spcPts val="12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Reflection: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What have you done that demonstrates gracious professionalism?</a:t>
            </a:r>
          </a:p>
          <a:p>
            <a:pPr marL="0" marR="0" algn="just">
              <a:spcBef>
                <a:spcPts val="0"/>
              </a:spcBef>
              <a:spcAft>
                <a:spcPts val="800"/>
              </a:spcAft>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	What can you do to cultivate an attitude of being a gracious professional?</a:t>
            </a:r>
          </a:p>
          <a:p>
            <a:pPr marL="0" marR="0" algn="just">
              <a:spcBef>
                <a:spcPts val="0"/>
              </a:spcBef>
              <a:spcAft>
                <a:spcPts val="800"/>
              </a:spcAft>
            </a:pPr>
            <a:endParaRPr lang="en-US" sz="120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endParaRPr>
          </a:p>
          <a:p>
            <a:pPr marL="0" marR="0" algn="just">
              <a:spcBef>
                <a:spcPts val="0"/>
              </a:spcBef>
              <a:spcAft>
                <a:spcPts val="800"/>
              </a:spcAft>
            </a:pPr>
            <a:r>
              <a:rPr lang="en-US" sz="160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5 </a:t>
            </a:r>
            <a:r>
              <a:rPr lang="en-US" sz="160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Words from the mouth of the wise are gracious, but fools are consumed by their own lips. (Ecclesiastes 10:12)</a:t>
            </a:r>
          </a:p>
        </p:txBody>
      </p:sp>
    </p:spTree>
    <p:extLst>
      <p:ext uri="{BB962C8B-B14F-4D97-AF65-F5344CB8AC3E}">
        <p14:creationId xmlns:p14="http://schemas.microsoft.com/office/powerpoint/2010/main" val="221008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500"/>
                                        <p:tgtEl>
                                          <p:spTgt spid="3">
                                            <p:txEl>
                                              <p:pRg st="8" end="8"/>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animEffect transition="in" filter="fade">
                                      <p:cBhvr>
                                        <p:cTn id="20" dur="500"/>
                                        <p:tgtEl>
                                          <p:spTgt spid="3">
                                            <p:txEl>
                                              <p:pRg st="9" end="9"/>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Effect transition="in" filter="fade">
                                      <p:cBhvr>
                                        <p:cTn id="23" dur="500"/>
                                        <p:tgtEl>
                                          <p:spTgt spid="3">
                                            <p:txEl>
                                              <p:pRg st="10" end="1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2" end="12"/>
                                            </p:txEl>
                                          </p:spTgt>
                                        </p:tgtEl>
                                        <p:attrNameLst>
                                          <p:attrName>style.visibility</p:attrName>
                                        </p:attrNameLst>
                                      </p:cBhvr>
                                      <p:to>
                                        <p:strVal val="visible"/>
                                      </p:to>
                                    </p:set>
                                    <p:animEffect transition="in" filter="fade">
                                      <p:cBhvr>
                                        <p:cTn id="28"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23A8C8-072C-140D-9969-8F8723C7D1BF}"/>
              </a:ext>
            </a:extLst>
          </p:cNvPr>
          <p:cNvSpPr txBox="1"/>
          <p:nvPr/>
        </p:nvSpPr>
        <p:spPr>
          <a:xfrm>
            <a:off x="576943" y="518632"/>
            <a:ext cx="11027228" cy="6281207"/>
          </a:xfrm>
          <a:prstGeom prst="rect">
            <a:avLst/>
          </a:prstGeom>
          <a:noFill/>
        </p:spPr>
        <p:txBody>
          <a:bodyPr wrap="square">
            <a:spAutoFit/>
          </a:bodyPr>
          <a:lstStyle/>
          <a:p>
            <a:pPr marL="0" marR="0" algn="just">
              <a:spcBef>
                <a:spcPts val="200"/>
              </a:spcBef>
              <a:spcAft>
                <a:spcPts val="1200"/>
              </a:spcAft>
            </a:pPr>
            <a:r>
              <a:rPr lang="en-US" sz="3200" b="1" dirty="0">
                <a:solidFill>
                  <a:srgbClr val="000000"/>
                </a:solidFill>
                <a:effectLst/>
                <a:latin typeface="Cooper Black" panose="0208090404030B020404" pitchFamily="18" charset="0"/>
                <a:ea typeface="Times New Roman" panose="02020603050405020304" pitchFamily="18" charset="0"/>
                <a:cs typeface="Times New Roman" panose="02020603050405020304" pitchFamily="18" charset="0"/>
              </a:rPr>
              <a:t>Core Values</a:t>
            </a:r>
          </a:p>
          <a:p>
            <a:pPr marL="0" marR="0" algn="just">
              <a:spcBef>
                <a:spcPts val="3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Context:  </a:t>
            </a:r>
            <a:r>
              <a:rPr lang="en-US" sz="2400" dirty="0">
                <a:effectLst/>
                <a:latin typeface="Calibri" panose="020F0502020204030204" pitchFamily="34" charset="0"/>
                <a:ea typeface="Calibri" panose="020F0502020204030204" pitchFamily="34" charset="0"/>
                <a:cs typeface="Times New Roman" panose="02020603050405020304" pitchFamily="18" charset="0"/>
              </a:rPr>
              <a:t>Core values are deeply held beliefs and driving forces.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FIRST®</a:t>
            </a:r>
            <a:r>
              <a:rPr lang="en-US" sz="2400" dirty="0">
                <a:effectLst/>
                <a:latin typeface="Calibri" panose="020F0502020204030204" pitchFamily="34" charset="0"/>
                <a:ea typeface="Calibri" panose="020F0502020204030204" pitchFamily="34" charset="0"/>
                <a:cs typeface="Times New Roman" panose="02020603050405020304" pitchFamily="18" charset="0"/>
              </a:rPr>
              <a:t> core values are: </a:t>
            </a:r>
          </a:p>
          <a:p>
            <a:pPr marL="822960" marR="0" lvl="0" indent="-342900">
              <a:lnSpc>
                <a:spcPts val="2800"/>
              </a:lnSpc>
              <a:spcBef>
                <a:spcPts val="0"/>
              </a:spcBef>
              <a:spcAft>
                <a:spcPts val="0"/>
              </a:spcAft>
              <a:buSzPts val="1000"/>
              <a:buFont typeface="Symbol" panose="05050102010706020507" pitchFamily="18" charset="2"/>
              <a:buChar char=""/>
              <a:tabLst>
                <a:tab pos="457200" algn="l"/>
              </a:tabLst>
            </a:pPr>
            <a:r>
              <a:rPr lang="en-US" sz="2400" i="1" dirty="0">
                <a:solidFill>
                  <a:srgbClr val="202124"/>
                </a:solidFill>
                <a:effectLst/>
                <a:latin typeface="Calibri" panose="020F0502020204030204" pitchFamily="34" charset="0"/>
                <a:ea typeface="Times New Roman" panose="02020603050405020304" pitchFamily="18" charset="0"/>
              </a:rPr>
              <a:t>Discovery</a:t>
            </a:r>
            <a:r>
              <a:rPr lang="en-US" sz="2400" dirty="0">
                <a:solidFill>
                  <a:srgbClr val="202124"/>
                </a:solidFill>
                <a:effectLst/>
                <a:latin typeface="Calibri" panose="020F0502020204030204" pitchFamily="34" charset="0"/>
                <a:ea typeface="Times New Roman" panose="02020603050405020304" pitchFamily="18" charset="0"/>
              </a:rPr>
              <a:t>: We explore new skills and ideas.</a:t>
            </a:r>
            <a:endParaRPr lang="en-US" sz="2400" dirty="0">
              <a:effectLst/>
              <a:latin typeface="Times New Roman" panose="02020603050405020304" pitchFamily="18" charset="0"/>
              <a:ea typeface="Times New Roman" panose="02020603050405020304" pitchFamily="18" charset="0"/>
            </a:endParaRPr>
          </a:p>
          <a:p>
            <a:pPr marL="822960" marR="0" lvl="0" indent="-342900">
              <a:lnSpc>
                <a:spcPts val="2800"/>
              </a:lnSpc>
              <a:spcBef>
                <a:spcPts val="0"/>
              </a:spcBef>
              <a:spcAft>
                <a:spcPts val="0"/>
              </a:spcAft>
              <a:buSzPts val="1000"/>
              <a:buFont typeface="Symbol" panose="05050102010706020507" pitchFamily="18" charset="2"/>
              <a:buChar char=""/>
              <a:tabLst>
                <a:tab pos="457200" algn="l"/>
              </a:tabLst>
            </a:pPr>
            <a:r>
              <a:rPr lang="en-US" sz="2400" i="1" dirty="0">
                <a:solidFill>
                  <a:srgbClr val="202124"/>
                </a:solidFill>
                <a:effectLst/>
                <a:latin typeface="Calibri" panose="020F0502020204030204" pitchFamily="34" charset="0"/>
                <a:ea typeface="Times New Roman" panose="02020603050405020304" pitchFamily="18" charset="0"/>
              </a:rPr>
              <a:t>Innovation</a:t>
            </a:r>
            <a:r>
              <a:rPr lang="en-US" sz="2400" dirty="0">
                <a:solidFill>
                  <a:srgbClr val="202124"/>
                </a:solidFill>
                <a:effectLst/>
                <a:latin typeface="Calibri" panose="020F0502020204030204" pitchFamily="34" charset="0"/>
                <a:ea typeface="Times New Roman" panose="02020603050405020304" pitchFamily="18" charset="0"/>
              </a:rPr>
              <a:t>: We use creativity and persistence to solve problems.</a:t>
            </a:r>
            <a:endParaRPr lang="en-US" sz="2400" dirty="0">
              <a:effectLst/>
              <a:latin typeface="Times New Roman" panose="02020603050405020304" pitchFamily="18" charset="0"/>
              <a:ea typeface="Times New Roman" panose="02020603050405020304" pitchFamily="18" charset="0"/>
            </a:endParaRPr>
          </a:p>
          <a:p>
            <a:pPr marL="822960" marR="0" lvl="0" indent="-342900">
              <a:lnSpc>
                <a:spcPts val="2800"/>
              </a:lnSpc>
              <a:spcBef>
                <a:spcPts val="0"/>
              </a:spcBef>
              <a:spcAft>
                <a:spcPts val="0"/>
              </a:spcAft>
              <a:buSzPts val="1000"/>
              <a:buFont typeface="Symbol" panose="05050102010706020507" pitchFamily="18" charset="2"/>
              <a:buChar char=""/>
              <a:tabLst>
                <a:tab pos="457200" algn="l"/>
              </a:tabLst>
            </a:pPr>
            <a:r>
              <a:rPr lang="en-US" sz="2400" i="1" dirty="0">
                <a:solidFill>
                  <a:srgbClr val="202124"/>
                </a:solidFill>
                <a:effectLst/>
                <a:latin typeface="Calibri" panose="020F0502020204030204" pitchFamily="34" charset="0"/>
                <a:ea typeface="Times New Roman" panose="02020603050405020304" pitchFamily="18" charset="0"/>
              </a:rPr>
              <a:t>Impact</a:t>
            </a:r>
            <a:r>
              <a:rPr lang="en-US" sz="2400" dirty="0">
                <a:solidFill>
                  <a:srgbClr val="202124"/>
                </a:solidFill>
                <a:effectLst/>
                <a:latin typeface="Calibri" panose="020F0502020204030204" pitchFamily="34" charset="0"/>
                <a:ea typeface="Times New Roman" panose="02020603050405020304" pitchFamily="18" charset="0"/>
              </a:rPr>
              <a:t>: We apply what we learn to improve our world.</a:t>
            </a:r>
            <a:endParaRPr lang="en-US" sz="2400" dirty="0">
              <a:effectLst/>
              <a:latin typeface="Times New Roman" panose="02020603050405020304" pitchFamily="18" charset="0"/>
              <a:ea typeface="Times New Roman" panose="02020603050405020304" pitchFamily="18" charset="0"/>
            </a:endParaRPr>
          </a:p>
          <a:p>
            <a:pPr marL="822960" marR="0" lvl="0" indent="-342900">
              <a:lnSpc>
                <a:spcPts val="2800"/>
              </a:lnSpc>
              <a:spcBef>
                <a:spcPts val="0"/>
              </a:spcBef>
              <a:spcAft>
                <a:spcPts val="0"/>
              </a:spcAft>
              <a:buSzPts val="1000"/>
              <a:buFont typeface="Symbol" panose="05050102010706020507" pitchFamily="18" charset="2"/>
              <a:buChar char=""/>
              <a:tabLst>
                <a:tab pos="457200" algn="l"/>
              </a:tabLst>
            </a:pPr>
            <a:r>
              <a:rPr lang="en-US" sz="2400" i="1" dirty="0">
                <a:solidFill>
                  <a:srgbClr val="202124"/>
                </a:solidFill>
                <a:effectLst/>
                <a:latin typeface="Calibri" panose="020F0502020204030204" pitchFamily="34" charset="0"/>
                <a:ea typeface="Times New Roman" panose="02020603050405020304" pitchFamily="18" charset="0"/>
              </a:rPr>
              <a:t>Inclusion</a:t>
            </a:r>
            <a:r>
              <a:rPr lang="en-US" sz="2400" dirty="0">
                <a:solidFill>
                  <a:srgbClr val="202124"/>
                </a:solidFill>
                <a:effectLst/>
                <a:latin typeface="Calibri" panose="020F0502020204030204" pitchFamily="34" charset="0"/>
                <a:ea typeface="Times New Roman" panose="02020603050405020304" pitchFamily="18" charset="0"/>
              </a:rPr>
              <a:t>: We respect each other and embrace our differences.</a:t>
            </a:r>
            <a:endParaRPr lang="en-US" sz="2400" dirty="0">
              <a:effectLst/>
              <a:latin typeface="Times New Roman" panose="02020603050405020304" pitchFamily="18" charset="0"/>
              <a:ea typeface="Times New Roman" panose="02020603050405020304" pitchFamily="18" charset="0"/>
            </a:endParaRPr>
          </a:p>
          <a:p>
            <a:pPr marL="822960" marR="0" lvl="0" indent="-342900">
              <a:lnSpc>
                <a:spcPts val="2800"/>
              </a:lnSpc>
              <a:spcBef>
                <a:spcPts val="0"/>
              </a:spcBef>
              <a:spcAft>
                <a:spcPts val="0"/>
              </a:spcAft>
              <a:buSzPts val="1000"/>
              <a:buFont typeface="Symbol" panose="05050102010706020507" pitchFamily="18" charset="2"/>
              <a:buChar char=""/>
              <a:tabLst>
                <a:tab pos="457200" algn="l"/>
              </a:tabLst>
            </a:pPr>
            <a:r>
              <a:rPr lang="en-US" sz="2400" i="1" dirty="0">
                <a:solidFill>
                  <a:srgbClr val="202124"/>
                </a:solidFill>
                <a:effectLst/>
                <a:latin typeface="Calibri" panose="020F0502020204030204" pitchFamily="34" charset="0"/>
                <a:ea typeface="Times New Roman" panose="02020603050405020304" pitchFamily="18" charset="0"/>
              </a:rPr>
              <a:t>Teamwork</a:t>
            </a:r>
            <a:r>
              <a:rPr lang="en-US" sz="2400" dirty="0">
                <a:solidFill>
                  <a:srgbClr val="202124"/>
                </a:solidFill>
                <a:effectLst/>
                <a:latin typeface="Calibri" panose="020F0502020204030204" pitchFamily="34" charset="0"/>
                <a:ea typeface="Times New Roman" panose="02020603050405020304" pitchFamily="18" charset="0"/>
              </a:rPr>
              <a:t>: We are stronger when we work together.</a:t>
            </a:r>
            <a:endParaRPr lang="en-US" sz="2400" dirty="0">
              <a:effectLst/>
              <a:latin typeface="Times New Roman" panose="02020603050405020304" pitchFamily="18" charset="0"/>
              <a:ea typeface="Times New Roman" panose="02020603050405020304" pitchFamily="18" charset="0"/>
            </a:endParaRPr>
          </a:p>
          <a:p>
            <a:pPr marL="822960" marR="0" lvl="0" indent="-342900">
              <a:lnSpc>
                <a:spcPts val="2800"/>
              </a:lnSpc>
              <a:spcBef>
                <a:spcPts val="0"/>
              </a:spcBef>
              <a:spcAft>
                <a:spcPts val="1200"/>
              </a:spcAft>
              <a:buSzPts val="1000"/>
              <a:buFont typeface="Symbol" panose="05050102010706020507" pitchFamily="18" charset="2"/>
              <a:buChar char=""/>
              <a:tabLst>
                <a:tab pos="457200" algn="l"/>
              </a:tabLst>
            </a:pPr>
            <a:r>
              <a:rPr lang="en-US" sz="2400" i="1" dirty="0">
                <a:solidFill>
                  <a:srgbClr val="202124"/>
                </a:solidFill>
                <a:effectLst/>
                <a:latin typeface="Calibri" panose="020F0502020204030204" pitchFamily="34" charset="0"/>
                <a:ea typeface="Times New Roman" panose="02020603050405020304" pitchFamily="18" charset="0"/>
              </a:rPr>
              <a:t>Fun</a:t>
            </a:r>
            <a:r>
              <a:rPr lang="en-US" sz="2400" dirty="0">
                <a:solidFill>
                  <a:srgbClr val="202124"/>
                </a:solidFill>
                <a:effectLst/>
                <a:latin typeface="Calibri" panose="020F0502020204030204" pitchFamily="34" charset="0"/>
                <a:ea typeface="Times New Roman" panose="02020603050405020304" pitchFamily="18" charset="0"/>
              </a:rPr>
              <a:t>: We enjoy and celebrate what we do!</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800"/>
              </a:spcAft>
            </a:pPr>
            <a:r>
              <a:rPr lang="en-US" sz="2400" b="1" i="1" dirty="0">
                <a:solidFill>
                  <a:srgbClr val="C00000"/>
                </a:solidFill>
                <a:effectLst/>
                <a:latin typeface="Arial" panose="020B0604020202020204" pitchFamily="34" charset="0"/>
                <a:ea typeface="Calibri" panose="020F0502020204030204" pitchFamily="34" charset="0"/>
                <a:cs typeface="Segoe UI" panose="020B0502040204020203" pitchFamily="34" charset="0"/>
              </a:rPr>
              <a:t>PRINCIPLE: Core values spring from the heart and drive desires and actions. Team core values must be owned by all.</a:t>
            </a:r>
            <a:r>
              <a:rPr lang="en-US" sz="2400" b="1" i="1" baseline="30000" dirty="0">
                <a:solidFill>
                  <a:srgbClr val="C00000"/>
                </a:solidFill>
                <a:effectLst/>
                <a:latin typeface="Arial" panose="020B0604020202020204" pitchFamily="34" charset="0"/>
                <a:ea typeface="Calibri" panose="020F0502020204030204" pitchFamily="34" charset="0"/>
                <a:cs typeface="Segoe UI" panose="020B0502040204020203" pitchFamily="34" charset="0"/>
              </a:rPr>
              <a:t>6</a:t>
            </a:r>
          </a:p>
          <a:p>
            <a:pPr marL="0" marR="0" algn="just">
              <a:spcBef>
                <a:spcPts val="6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Discussion: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Discuss values and driving forces for your team. List your team’s core values.</a:t>
            </a:r>
          </a:p>
          <a:p>
            <a:pPr marL="0" marR="0" algn="just">
              <a:spcBef>
                <a:spcPts val="0"/>
              </a:spcBef>
              <a:spcAft>
                <a:spcPts val="40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Reflection: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Why are these team core values important to you? </a:t>
            </a:r>
          </a:p>
          <a:p>
            <a:pPr marL="0" marR="0" algn="just">
              <a:spcBef>
                <a:spcPts val="0"/>
              </a:spcBef>
              <a:spcAft>
                <a:spcPts val="800"/>
              </a:spcAft>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What, if any, additional core values are important to you personally?</a:t>
            </a:r>
          </a:p>
          <a:p>
            <a:pPr marL="0" marR="0" algn="just">
              <a:spcBef>
                <a:spcPts val="1200"/>
              </a:spcBef>
              <a:spcAft>
                <a:spcPts val="800"/>
              </a:spcAft>
            </a:pPr>
            <a:r>
              <a:rPr lang="en-US" sz="160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6 </a:t>
            </a:r>
            <a:r>
              <a:rPr lang="en-US" sz="160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Jesus replied: “Love the Lord your God with all your heart and with all your soul and with all your mind. This is the first and greatest commandment. And the second is like it: Love your neighbor as yourself.” (Matthew 22:37-39)</a:t>
            </a:r>
          </a:p>
        </p:txBody>
      </p:sp>
    </p:spTree>
    <p:extLst>
      <p:ext uri="{BB962C8B-B14F-4D97-AF65-F5344CB8AC3E}">
        <p14:creationId xmlns:p14="http://schemas.microsoft.com/office/powerpoint/2010/main" val="35233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fade">
                                      <p:cBhvr>
                                        <p:cTn id="12" dur="500"/>
                                        <p:tgtEl>
                                          <p:spTgt spid="3">
                                            <p:txEl>
                                              <p:pRg st="9"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fade">
                                      <p:cBhvr>
                                        <p:cTn id="17" dur="500"/>
                                        <p:tgtEl>
                                          <p:spTgt spid="3">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1" end="11"/>
                                            </p:txEl>
                                          </p:spTgt>
                                        </p:tgtEl>
                                        <p:attrNameLst>
                                          <p:attrName>style.visibility</p:attrName>
                                        </p:attrNameLst>
                                      </p:cBhvr>
                                      <p:to>
                                        <p:strVal val="visible"/>
                                      </p:to>
                                    </p:set>
                                    <p:animEffect transition="in" filter="fade">
                                      <p:cBhvr>
                                        <p:cTn id="22" dur="500"/>
                                        <p:tgtEl>
                                          <p:spTgt spid="3">
                                            <p:txEl>
                                              <p:pRg st="11" end="1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animEffect transition="in" filter="fade">
                                      <p:cBhvr>
                                        <p:cTn id="2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68AF1F-CAD7-F88A-136C-B44B61D5D80A}"/>
              </a:ext>
            </a:extLst>
          </p:cNvPr>
          <p:cNvSpPr txBox="1"/>
          <p:nvPr/>
        </p:nvSpPr>
        <p:spPr>
          <a:xfrm>
            <a:off x="642257" y="546905"/>
            <a:ext cx="10940143" cy="6391493"/>
          </a:xfrm>
          <a:prstGeom prst="rect">
            <a:avLst/>
          </a:prstGeom>
          <a:noFill/>
        </p:spPr>
        <p:txBody>
          <a:bodyPr wrap="square">
            <a:spAutoFit/>
          </a:bodyPr>
          <a:lstStyle/>
          <a:p>
            <a:pPr marL="0" marR="0" algn="just">
              <a:spcBef>
                <a:spcPts val="200"/>
              </a:spcBef>
              <a:spcAft>
                <a:spcPts val="1200"/>
              </a:spcAft>
            </a:pPr>
            <a:r>
              <a:rPr lang="en-US" sz="3200" b="1" dirty="0">
                <a:solidFill>
                  <a:srgbClr val="000000"/>
                </a:solidFill>
                <a:effectLst/>
                <a:latin typeface="Cooper Black" panose="0208090404030B020404" pitchFamily="18" charset="0"/>
                <a:ea typeface="Times New Roman" panose="02020603050405020304" pitchFamily="18" charset="0"/>
                <a:cs typeface="Times New Roman" panose="02020603050405020304" pitchFamily="18" charset="0"/>
              </a:rPr>
              <a:t>Core Value 1: Discovery</a:t>
            </a:r>
          </a:p>
          <a:p>
            <a:pPr marL="0" marR="0" algn="just">
              <a:spcBef>
                <a:spcPts val="12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Context:  </a:t>
            </a:r>
            <a:r>
              <a:rPr lang="en-US" sz="2400" dirty="0">
                <a:effectLst/>
                <a:latin typeface="Calibri" panose="020F0502020204030204" pitchFamily="34" charset="0"/>
                <a:ea typeface="Calibri" panose="020F0502020204030204" pitchFamily="34" charset="0"/>
                <a:cs typeface="Times New Roman" panose="02020603050405020304" pitchFamily="18" charset="0"/>
              </a:rPr>
              <a:t>A core value of FIRST® is </a:t>
            </a:r>
            <a:r>
              <a:rPr lang="en-US" sz="2400" b="1" i="1" dirty="0">
                <a:effectLst/>
                <a:latin typeface="Calibri" panose="020F0502020204030204" pitchFamily="34" charset="0"/>
                <a:ea typeface="Calibri" panose="020F0502020204030204" pitchFamily="34" charset="0"/>
                <a:cs typeface="Times New Roman" panose="02020603050405020304" pitchFamily="18" charset="0"/>
              </a:rPr>
              <a:t>Discovery</a:t>
            </a:r>
            <a:r>
              <a:rPr lang="en-US" sz="24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lang="en-US" sz="2400" i="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We explore new skills and ideas</a:t>
            </a:r>
            <a:r>
              <a:rPr lang="en-US" sz="24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p>
          <a:p>
            <a:pPr marL="0" marR="0" algn="just">
              <a:spcBef>
                <a:spcPts val="400"/>
              </a:spcBef>
              <a:spcAft>
                <a:spcPts val="0"/>
              </a:spcAft>
              <a:tabLst>
                <a:tab pos="457200" algn="l"/>
              </a:tabLst>
            </a:pPr>
            <a:r>
              <a:rPr lang="en-US" sz="2400" dirty="0">
                <a:solidFill>
                  <a:srgbClr val="202124"/>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Discovering new ideas is a search for treasure, separating the precious from dross. </a:t>
            </a:r>
          </a:p>
          <a:p>
            <a:pPr algn="just">
              <a:spcBef>
                <a:spcPts val="400"/>
              </a:spcBef>
              <a:tabLst>
                <a:tab pos="457200" algn="l"/>
              </a:tabLst>
            </a:pPr>
            <a:r>
              <a:rPr lang="en-US" sz="2400" dirty="0">
                <a:solidFill>
                  <a:srgbClr val="202124"/>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Discovering new skills requires taking risks</a:t>
            </a:r>
            <a:r>
              <a:rPr lang="en-US" sz="2400" dirty="0">
                <a:solidFill>
                  <a:srgbClr val="202124"/>
                </a:solidFill>
                <a:latin typeface="Calibri" panose="020F0502020204030204" pitchFamily="34" charset="0"/>
                <a:ea typeface="Calibri" panose="020F0502020204030204" pitchFamily="34" charset="0"/>
                <a:cs typeface="Calibri" panose="020F0502020204030204" pitchFamily="34" charset="0"/>
              </a:rPr>
              <a:t>, diligent work to </a:t>
            </a:r>
            <a:r>
              <a:rPr lang="en-US" sz="24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achieve competence.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400"/>
              </a:spcBef>
              <a:spcAft>
                <a:spcPts val="800"/>
              </a:spcAft>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	V</a:t>
            </a:r>
            <a:r>
              <a:rPr lang="en-US" sz="2400" dirty="0">
                <a:effectLst/>
                <a:latin typeface="Calibri" panose="020F0502020204030204" pitchFamily="34" charset="0"/>
                <a:ea typeface="Calibri" panose="020F0502020204030204" pitchFamily="34" charset="0"/>
                <a:cs typeface="Times New Roman" panose="02020603050405020304" pitchFamily="18" charset="0"/>
              </a:rPr>
              <a:t>aluable discoveries yield productivity, success</a:t>
            </a:r>
            <a:r>
              <a:rPr lang="en-US" sz="2400" dirty="0">
                <a:latin typeface="Calibri" panose="020F0502020204030204" pitchFamily="34" charset="0"/>
                <a:ea typeface="Calibri" panose="020F0502020204030204" pitchFamily="34" charset="0"/>
                <a:cs typeface="Times New Roman" panose="02020603050405020304" pitchFamily="18" charset="0"/>
              </a:rPr>
              <a:t>, and m</a:t>
            </a:r>
            <a:r>
              <a:rPr lang="en-US" sz="2400" dirty="0">
                <a:effectLst/>
                <a:latin typeface="Calibri" panose="020F0502020204030204" pitchFamily="34" charset="0"/>
                <a:ea typeface="Calibri" panose="020F0502020204030204" pitchFamily="34" charset="0"/>
                <a:cs typeface="Times New Roman" panose="02020603050405020304" pitchFamily="18" charset="0"/>
              </a:rPr>
              <a:t>ember competence.</a:t>
            </a:r>
          </a:p>
          <a:p>
            <a:pPr marL="0" marR="0" algn="just">
              <a:spcBef>
                <a:spcPts val="800"/>
              </a:spcBef>
              <a:spcAft>
                <a:spcPts val="800"/>
              </a:spcAft>
            </a:pPr>
            <a:r>
              <a:rPr lang="en-US" sz="2400" b="1" i="1" dirty="0">
                <a:solidFill>
                  <a:srgbClr val="C00000"/>
                </a:solidFill>
                <a:effectLst/>
                <a:latin typeface="Arial" panose="020B0604020202020204" pitchFamily="34" charset="0"/>
                <a:ea typeface="Calibri" panose="020F0502020204030204" pitchFamily="34" charset="0"/>
                <a:cs typeface="Segoe UI" panose="020B0502040204020203" pitchFamily="34" charset="0"/>
              </a:rPr>
              <a:t>PRINCIPLE: Making discoveries requires diligent searching; someone probably has what you seek or something close.</a:t>
            </a:r>
            <a:r>
              <a:rPr lang="en-US" sz="2400" b="1" i="1" baseline="30000" dirty="0">
                <a:solidFill>
                  <a:srgbClr val="C00000"/>
                </a:solidFill>
                <a:effectLst/>
                <a:latin typeface="Arial" panose="020B0604020202020204" pitchFamily="34" charset="0"/>
                <a:ea typeface="Calibri" panose="020F0502020204030204" pitchFamily="34" charset="0"/>
                <a:cs typeface="Segoe UI" panose="020B0502040204020203" pitchFamily="34" charset="0"/>
              </a:rPr>
              <a:t>7</a:t>
            </a:r>
          </a:p>
          <a:p>
            <a:pPr marL="0" marR="0" algn="just">
              <a:spcBef>
                <a:spcPts val="12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Discussion: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Discuss ways for members to make new discoveries that benefit your team. </a:t>
            </a:r>
          </a:p>
          <a:p>
            <a:pPr marL="0" marR="0" algn="just">
              <a:spcBef>
                <a:spcPts val="600"/>
              </a:spcBef>
              <a:spcAft>
                <a:spcPts val="0"/>
              </a:spcAft>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List the best ways to make discoveries.</a:t>
            </a:r>
          </a:p>
          <a:p>
            <a:pPr marL="0" marR="0" algn="just">
              <a:spcBef>
                <a:spcPts val="12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Reflection: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Which of these ways offer the greatest promise for your team?</a:t>
            </a:r>
          </a:p>
          <a:p>
            <a:pPr marL="0" marR="0" algn="just">
              <a:spcBef>
                <a:spcPts val="600"/>
              </a:spcBef>
              <a:spcAft>
                <a:spcPts val="800"/>
              </a:spcAft>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	Which actions do you plan to implement to increase your discoveries?</a:t>
            </a:r>
          </a:p>
          <a:p>
            <a:pPr marL="0" marR="0" algn="just">
              <a:spcBef>
                <a:spcPts val="0"/>
              </a:spcBef>
              <a:spcAft>
                <a:spcPts val="0"/>
              </a:spcAft>
            </a:pPr>
            <a:endParaRPr lang="en-US" sz="14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endParaRPr>
          </a:p>
          <a:p>
            <a:pPr marL="0" marR="0" algn="just">
              <a:spcBef>
                <a:spcPts val="0"/>
              </a:spcBef>
              <a:spcAft>
                <a:spcPts val="0"/>
              </a:spcAft>
            </a:pPr>
            <a:r>
              <a:rPr lang="en-US" sz="16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7</a:t>
            </a:r>
            <a:r>
              <a:rPr lang="en-US" sz="1600" i="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 What has been will be again, what has been done will be done again; there is nothing new under the sun. (Ecclesiastes 1:9)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870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500"/>
                                        <p:tgtEl>
                                          <p:spTgt spid="3">
                                            <p:txEl>
                                              <p:pRg st="7" end="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fade">
                                      <p:cBhvr>
                                        <p:cTn id="20" dur="500"/>
                                        <p:tgtEl>
                                          <p:spTgt spid="3">
                                            <p:txEl>
                                              <p:pRg st="8" end="8"/>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fade">
                                      <p:cBhvr>
                                        <p:cTn id="23" dur="500"/>
                                        <p:tgtEl>
                                          <p:spTgt spid="3">
                                            <p:txEl>
                                              <p:pRg st="9" end="9"/>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animEffect transition="in" filter="fade">
                                      <p:cBhvr>
                                        <p:cTn id="2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FBB90D-9B6E-CD28-4EFB-A116E1681DC2}"/>
              </a:ext>
            </a:extLst>
          </p:cNvPr>
          <p:cNvSpPr txBox="1"/>
          <p:nvPr/>
        </p:nvSpPr>
        <p:spPr>
          <a:xfrm>
            <a:off x="620486" y="528147"/>
            <a:ext cx="10951028" cy="6342762"/>
          </a:xfrm>
          <a:prstGeom prst="rect">
            <a:avLst/>
          </a:prstGeom>
          <a:noFill/>
        </p:spPr>
        <p:txBody>
          <a:bodyPr wrap="square">
            <a:spAutoFit/>
          </a:bodyPr>
          <a:lstStyle/>
          <a:p>
            <a:pPr marL="0" marR="0" algn="just">
              <a:spcBef>
                <a:spcPts val="200"/>
              </a:spcBef>
              <a:spcAft>
                <a:spcPts val="1200"/>
              </a:spcAft>
            </a:pPr>
            <a:r>
              <a:rPr lang="en-US" sz="3200" b="1" dirty="0">
                <a:solidFill>
                  <a:srgbClr val="000000"/>
                </a:solidFill>
                <a:effectLst/>
                <a:latin typeface="Cooper Black" panose="0208090404030B020404" pitchFamily="18" charset="0"/>
                <a:ea typeface="Times New Roman" panose="02020603050405020304" pitchFamily="18" charset="0"/>
                <a:cs typeface="Times New Roman" panose="02020603050405020304" pitchFamily="18" charset="0"/>
              </a:rPr>
              <a:t>Core Value 2: Innovation</a:t>
            </a:r>
          </a:p>
          <a:p>
            <a:pPr marL="0" marR="0" algn="just">
              <a:spcBef>
                <a:spcPts val="6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Context:  </a:t>
            </a:r>
            <a:r>
              <a:rPr lang="en-US" sz="2400" dirty="0">
                <a:effectLst/>
                <a:latin typeface="Calibri" panose="020F0502020204030204" pitchFamily="34" charset="0"/>
                <a:ea typeface="Calibri" panose="020F0502020204030204" pitchFamily="34" charset="0"/>
                <a:cs typeface="Times New Roman" panose="02020603050405020304" pitchFamily="18" charset="0"/>
              </a:rPr>
              <a:t>A core value of FIRST® is </a:t>
            </a:r>
            <a:r>
              <a:rPr lang="en-US" sz="2400" b="1" i="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Innovation</a:t>
            </a:r>
            <a:r>
              <a:rPr lang="en-US" sz="24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lang="en-US" sz="2400" i="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We use creativity and persistence to solve problems</a:t>
            </a:r>
            <a:r>
              <a:rPr lang="en-US" sz="24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p>
          <a:p>
            <a:pPr algn="just">
              <a:spcBef>
                <a:spcPts val="300"/>
              </a:spcBef>
              <a:tabLst>
                <a:tab pos="457200" algn="l"/>
              </a:tabLst>
            </a:pPr>
            <a:r>
              <a:rPr lang="en-US" sz="2400" dirty="0">
                <a:solidFill>
                  <a:srgbClr val="202124"/>
                </a:solidFill>
                <a:latin typeface="Calibri" panose="020F0502020204030204" pitchFamily="34" charset="0"/>
                <a:ea typeface="Calibri" panose="020F0502020204030204" pitchFamily="34" charset="0"/>
                <a:cs typeface="Calibri" panose="020F0502020204030204" pitchFamily="34" charset="0"/>
              </a:rPr>
              <a:t>	Innovation is more than a creative idea; it must become </a:t>
            </a:r>
            <a:r>
              <a:rPr lang="en-US" sz="24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a valuable product. </a:t>
            </a:r>
          </a:p>
          <a:p>
            <a:pPr marL="0" marR="0" algn="just">
              <a:spcBef>
                <a:spcPts val="300"/>
              </a:spcBef>
              <a:tabLst>
                <a:tab pos="457200" algn="l"/>
              </a:tabLst>
            </a:pPr>
            <a:r>
              <a:rPr lang="en-US" sz="2400" dirty="0">
                <a:solidFill>
                  <a:srgbClr val="202124"/>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Innovation is varied: a novel design, a productive practice, or an event with impact.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300"/>
              </a:spcBef>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	Innovation can produce excitement, energy, confidence</a:t>
            </a:r>
            <a:r>
              <a:rPr lang="en-US" sz="2400" dirty="0">
                <a:latin typeface="Calibri" panose="020F0502020204030204" pitchFamily="34" charset="0"/>
                <a:ea typeface="Calibri" panose="020F0502020204030204" pitchFamily="34" charset="0"/>
                <a:cs typeface="Times New Roman" panose="02020603050405020304" pitchFamily="18" charset="0"/>
              </a:rPr>
              <a:t>,</a:t>
            </a:r>
            <a:r>
              <a:rPr lang="en-US" sz="2400" dirty="0">
                <a:effectLst/>
                <a:latin typeface="Calibri" panose="020F0502020204030204" pitchFamily="34" charset="0"/>
                <a:ea typeface="Calibri" panose="020F0502020204030204" pitchFamily="34" charset="0"/>
                <a:cs typeface="Times New Roman" panose="02020603050405020304" pitchFamily="18" charset="0"/>
              </a:rPr>
              <a:t> recognition, or awards.</a:t>
            </a:r>
          </a:p>
          <a:p>
            <a:pPr marL="0" marR="0" algn="just">
              <a:spcBef>
                <a:spcPts val="1200"/>
              </a:spcBef>
              <a:spcAft>
                <a:spcPts val="800"/>
              </a:spcAft>
            </a:pPr>
            <a:r>
              <a:rPr lang="en-US" sz="2400" b="1" i="1" dirty="0">
                <a:solidFill>
                  <a:srgbClr val="C00000"/>
                </a:solidFill>
                <a:effectLst/>
                <a:latin typeface="Arial" panose="020B0604020202020204" pitchFamily="34" charset="0"/>
                <a:ea typeface="Calibri" panose="020F0502020204030204" pitchFamily="34" charset="0"/>
                <a:cs typeface="Segoe UI" panose="020B0502040204020203" pitchFamily="34" charset="0"/>
              </a:rPr>
              <a:t>PRINCIPLE: Impressive innovations accomplish what is desired and reflect favor on those who brought them to life.</a:t>
            </a:r>
            <a:r>
              <a:rPr lang="en-US" sz="2400" b="1" i="1" baseline="30000" dirty="0">
                <a:solidFill>
                  <a:srgbClr val="C00000"/>
                </a:solidFill>
                <a:effectLst/>
                <a:latin typeface="Arial" panose="020B0604020202020204" pitchFamily="34" charset="0"/>
                <a:ea typeface="Calibri" panose="020F0502020204030204" pitchFamily="34" charset="0"/>
                <a:cs typeface="Segoe UI" panose="020B0502040204020203" pitchFamily="34" charset="0"/>
              </a:rPr>
              <a:t>8</a:t>
            </a:r>
          </a:p>
          <a:p>
            <a:pPr marL="0" marR="0" algn="just">
              <a:spcBef>
                <a:spcPts val="8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Discussion: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Discuss places where innovation is valuable to your team. </a:t>
            </a:r>
          </a:p>
          <a:p>
            <a:pPr marL="0" marR="0" algn="just">
              <a:spcBef>
                <a:spcPts val="300"/>
              </a:spcBef>
              <a:spcAft>
                <a:spcPts val="0"/>
              </a:spcAft>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List types of innovation and value they offer your team.</a:t>
            </a:r>
          </a:p>
          <a:p>
            <a:pPr marL="0" marR="0" algn="just">
              <a:spcBef>
                <a:spcPts val="600"/>
              </a:spcBef>
              <a:spcAft>
                <a:spcPts val="0"/>
              </a:spcAft>
            </a:pPr>
            <a:r>
              <a:rPr lang="en-US" sz="2400" b="1" cap="small"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Reflection: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Which types of innovation can you help develop for your team?</a:t>
            </a:r>
          </a:p>
          <a:p>
            <a:pPr marL="0" marR="0" algn="just">
              <a:spcBef>
                <a:spcPts val="0"/>
              </a:spcBef>
              <a:spcAft>
                <a:spcPts val="800"/>
              </a:spcAft>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	What actions do you need to take to support this innovation?</a:t>
            </a:r>
          </a:p>
          <a:p>
            <a:pPr marL="0" marR="0" algn="just">
              <a:spcBef>
                <a:spcPts val="0"/>
              </a:spcBef>
              <a:spcAft>
                <a:spcPts val="0"/>
              </a:spcAft>
            </a:pPr>
            <a:endParaRPr lang="en-US" sz="16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endParaRPr>
          </a:p>
          <a:p>
            <a:pPr marL="0" marR="0" algn="just">
              <a:spcBef>
                <a:spcPts val="0"/>
              </a:spcBef>
              <a:spcAft>
                <a:spcPts val="0"/>
              </a:spcAft>
            </a:pPr>
            <a:r>
              <a:rPr lang="en-US" sz="1600" i="0" baseline="3000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8 </a:t>
            </a:r>
            <a:r>
              <a:rPr lang="en-US" sz="1600" i="0" dirty="0">
                <a:solidFill>
                  <a:srgbClr val="000000"/>
                </a:solidFill>
                <a:effectLst/>
                <a:latin typeface="Arial" panose="020B0604020202020204" pitchFamily="34" charset="0"/>
                <a:ea typeface="Calibri" panose="020F0502020204030204" pitchFamily="34" charset="0"/>
                <a:cs typeface="Segoe UI" panose="020B0502040204020203" pitchFamily="34" charset="0"/>
              </a:rPr>
              <a:t>For we are God’s handiwork, created in Christ Jesus to do good works, which God prepared in advance for us to do. (Ephesians 2:10)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62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500"/>
                                        <p:tgtEl>
                                          <p:spTgt spid="3">
                                            <p:txEl>
                                              <p:pRg st="7" end="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fade">
                                      <p:cBhvr>
                                        <p:cTn id="20" dur="500"/>
                                        <p:tgtEl>
                                          <p:spTgt spid="3">
                                            <p:txEl>
                                              <p:pRg st="8" end="8"/>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fade">
                                      <p:cBhvr>
                                        <p:cTn id="23" dur="500"/>
                                        <p:tgtEl>
                                          <p:spTgt spid="3">
                                            <p:txEl>
                                              <p:pRg st="9" end="9"/>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animEffect transition="in" filter="fade">
                                      <p:cBhvr>
                                        <p:cTn id="2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1156</TotalTime>
  <Words>6864</Words>
  <Application>Microsoft Office PowerPoint</Application>
  <PresentationFormat>Widescreen</PresentationFormat>
  <Paragraphs>723</Paragraphs>
  <Slides>44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Arial</vt:lpstr>
      <vt:lpstr>Arial Narrow</vt:lpstr>
      <vt:lpstr>Calibri</vt:lpstr>
      <vt:lpstr>Calibri Light</vt:lpstr>
      <vt:lpstr>Century Schoolbook</vt:lpstr>
      <vt:lpstr>Chief Blueprint</vt:lpstr>
      <vt:lpstr>Cooper Black</vt:lpstr>
      <vt:lpstr>Segoe UI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Denny Davis</dc:creator>
  <cp:lastModifiedBy>Denny Davis</cp:lastModifiedBy>
  <cp:revision>3</cp:revision>
  <dcterms:created xsi:type="dcterms:W3CDTF">2022-07-01T18:52:36Z</dcterms:created>
  <dcterms:modified xsi:type="dcterms:W3CDTF">2022-07-04T20:39:48Z</dcterms:modified>
</cp:coreProperties>
</file>